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8" r:id="rId3"/>
    <p:sldId id="259" r:id="rId4"/>
    <p:sldId id="262"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dirty="0" smtClean="0"/>
              <a:t>Clique para editar o título mestre</a:t>
            </a:r>
            <a:endParaRPr lang="pt-BR"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802C9-92D1-4DA5-B292-E7CD9382E687}" type="slidenum">
              <a:rPr lang="pt-BR" smtClean="0"/>
              <a:t>‹nº›</a:t>
            </a:fld>
            <a:endParaRPr lang="pt-BR"/>
          </a:p>
        </p:txBody>
      </p:sp>
      <p:pic>
        <p:nvPicPr>
          <p:cNvPr id="1026" name="Picture 2" descr="Universidade FUME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07" y="5765"/>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userDrawn="1"/>
        </p:nvPicPr>
        <p:blipFill rotWithShape="1">
          <a:blip r:embed="rId3"/>
          <a:srcRect l="18494" t="30180" r="36515" b="52490"/>
          <a:stretch/>
        </p:blipFill>
        <p:spPr>
          <a:xfrm>
            <a:off x="9642763" y="126396"/>
            <a:ext cx="2354380" cy="509857"/>
          </a:xfrm>
          <a:prstGeom prst="rect">
            <a:avLst/>
          </a:prstGeom>
        </p:spPr>
      </p:pic>
    </p:spTree>
    <p:extLst>
      <p:ext uri="{BB962C8B-B14F-4D97-AF65-F5344CB8AC3E}">
        <p14:creationId xmlns:p14="http://schemas.microsoft.com/office/powerpoint/2010/main" val="307266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21464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316406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632364" y="365125"/>
            <a:ext cx="6899563" cy="1325563"/>
          </a:xfrm>
        </p:spPr>
        <p:txBody>
          <a:body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802C9-92D1-4DA5-B292-E7CD9382E687}" type="slidenum">
              <a:rPr lang="pt-BR" smtClean="0"/>
              <a:t>‹nº›</a:t>
            </a:fld>
            <a:endParaRPr lang="pt-BR"/>
          </a:p>
        </p:txBody>
      </p:sp>
      <p:pic>
        <p:nvPicPr>
          <p:cNvPr id="7" name="Picture 2" descr="Universidade FUME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07" y="150143"/>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userDrawn="1"/>
        </p:nvPicPr>
        <p:blipFill rotWithShape="1">
          <a:blip r:embed="rId3"/>
          <a:srcRect l="18494" t="30180" r="36515" b="52490"/>
          <a:stretch/>
        </p:blipFill>
        <p:spPr>
          <a:xfrm>
            <a:off x="9642763" y="126396"/>
            <a:ext cx="2354380" cy="509857"/>
          </a:xfrm>
          <a:prstGeom prst="rect">
            <a:avLst/>
          </a:prstGeom>
        </p:spPr>
      </p:pic>
    </p:spTree>
    <p:extLst>
      <p:ext uri="{BB962C8B-B14F-4D97-AF65-F5344CB8AC3E}">
        <p14:creationId xmlns:p14="http://schemas.microsoft.com/office/powerpoint/2010/main" val="424323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180848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CDC27CC-78B3-4565-A1C6-2F2BA5583FD9}" type="datetimeFigureOut">
              <a:rPr lang="pt-BR" smtClean="0"/>
              <a:t>22/05/2015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161529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CDC27CC-78B3-4565-A1C6-2F2BA5583FD9}" type="datetimeFigureOut">
              <a:rPr lang="pt-BR" smtClean="0"/>
              <a:t>22/05/2015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55215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CDC27CC-78B3-4565-A1C6-2F2BA5583FD9}" type="datetimeFigureOut">
              <a:rPr lang="pt-BR" smtClean="0"/>
              <a:t>22/05/2015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42705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CDC27CC-78B3-4565-A1C6-2F2BA5583FD9}" type="datetimeFigureOut">
              <a:rPr lang="pt-BR" smtClean="0"/>
              <a:t>22/05/2015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354016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CDC27CC-78B3-4565-A1C6-2F2BA5583FD9}" type="datetimeFigureOut">
              <a:rPr lang="pt-BR" smtClean="0"/>
              <a:t>22/05/2015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114178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CDC27CC-78B3-4565-A1C6-2F2BA5583FD9}" type="datetimeFigureOut">
              <a:rPr lang="pt-BR" smtClean="0"/>
              <a:t>22/05/2015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802C9-92D1-4DA5-B292-E7CD9382E687}" type="slidenum">
              <a:rPr lang="pt-BR" smtClean="0"/>
              <a:t>‹nº›</a:t>
            </a:fld>
            <a:endParaRPr lang="pt-BR"/>
          </a:p>
        </p:txBody>
      </p:sp>
    </p:spTree>
    <p:extLst>
      <p:ext uri="{BB962C8B-B14F-4D97-AF65-F5344CB8AC3E}">
        <p14:creationId xmlns:p14="http://schemas.microsoft.com/office/powerpoint/2010/main" val="56867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C27CC-78B3-4565-A1C6-2F2BA5583FD9}" type="datetimeFigureOut">
              <a:rPr lang="pt-BR" smtClean="0"/>
              <a:t>22/05/2015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802C9-92D1-4DA5-B292-E7CD9382E687}" type="slidenum">
              <a:rPr lang="pt-BR" smtClean="0"/>
              <a:t>‹nº›</a:t>
            </a:fld>
            <a:endParaRPr lang="pt-BR"/>
          </a:p>
        </p:txBody>
      </p:sp>
    </p:spTree>
    <p:extLst>
      <p:ext uri="{BB962C8B-B14F-4D97-AF65-F5344CB8AC3E}">
        <p14:creationId xmlns:p14="http://schemas.microsoft.com/office/powerpoint/2010/main" val="325551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6627" y="2480110"/>
            <a:ext cx="10030691" cy="2387600"/>
          </a:xfrm>
        </p:spPr>
        <p:txBody>
          <a:bodyPr>
            <a:normAutofit fontScale="90000"/>
          </a:bodyPr>
          <a:lstStyle/>
          <a:p>
            <a:r>
              <a:rPr lang="pt-BR" b="1" dirty="0" err="1" smtClean="0"/>
              <a:t>Buy</a:t>
            </a:r>
            <a:r>
              <a:rPr lang="pt-BR" b="1" dirty="0" smtClean="0"/>
              <a:t> Original </a:t>
            </a:r>
            <a:r>
              <a:rPr lang="pt-BR" b="1" dirty="0" err="1" smtClean="0"/>
              <a:t>or</a:t>
            </a:r>
            <a:r>
              <a:rPr lang="pt-BR" b="1" dirty="0" smtClean="0"/>
              <a:t> </a:t>
            </a:r>
            <a:r>
              <a:rPr lang="pt-BR" b="1" dirty="0" err="1" smtClean="0"/>
              <a:t>Counterfeit</a:t>
            </a:r>
            <a:r>
              <a:rPr lang="pt-BR" b="1" dirty="0" smtClean="0"/>
              <a:t> </a:t>
            </a:r>
            <a:r>
              <a:rPr lang="pt-BR" b="1" dirty="0" err="1" smtClean="0"/>
              <a:t>Luxury</a:t>
            </a:r>
            <a:r>
              <a:rPr lang="pt-BR" b="1" dirty="0" smtClean="0"/>
              <a:t> </a:t>
            </a:r>
            <a:r>
              <a:rPr lang="pt-BR" b="1" dirty="0" err="1" smtClean="0"/>
              <a:t>Products</a:t>
            </a:r>
            <a:r>
              <a:rPr lang="pt-BR" b="1" dirty="0" smtClean="0"/>
              <a:t>? </a:t>
            </a:r>
            <a:br>
              <a:rPr lang="pt-BR" b="1" dirty="0" smtClean="0"/>
            </a:br>
            <a:r>
              <a:rPr lang="pt-BR" b="1" dirty="0" smtClean="0"/>
              <a:t>The </a:t>
            </a:r>
            <a:r>
              <a:rPr lang="pt-BR" b="1" dirty="0" err="1" smtClean="0"/>
              <a:t>Importance</a:t>
            </a:r>
            <a:r>
              <a:rPr lang="pt-BR" b="1" dirty="0" smtClean="0"/>
              <a:t> </a:t>
            </a:r>
            <a:r>
              <a:rPr lang="pt-BR" b="1" dirty="0" err="1" smtClean="0"/>
              <a:t>of</a:t>
            </a:r>
            <a:r>
              <a:rPr lang="pt-BR" b="1" dirty="0" smtClean="0"/>
              <a:t> </a:t>
            </a:r>
            <a:br>
              <a:rPr lang="pt-BR" b="1" dirty="0" smtClean="0"/>
            </a:br>
            <a:r>
              <a:rPr lang="pt-BR" b="1" dirty="0" smtClean="0"/>
              <a:t>Brand </a:t>
            </a:r>
            <a:r>
              <a:rPr lang="pt-BR" b="1" dirty="0" err="1" smtClean="0"/>
              <a:t>Attachment</a:t>
            </a:r>
            <a:r>
              <a:rPr lang="pt-BR" b="1" dirty="0" smtClean="0"/>
              <a:t> </a:t>
            </a:r>
            <a:r>
              <a:rPr lang="pt-BR" b="1" dirty="0" err="1" smtClean="0"/>
              <a:t>and</a:t>
            </a:r>
            <a:r>
              <a:rPr lang="pt-BR" b="1" dirty="0" smtClean="0"/>
              <a:t> Self </a:t>
            </a:r>
            <a:r>
              <a:rPr lang="pt-BR" b="1" dirty="0" err="1" smtClean="0"/>
              <a:t>Image</a:t>
            </a:r>
            <a:endParaRPr lang="pt-BR" b="1" dirty="0"/>
          </a:p>
        </p:txBody>
      </p:sp>
      <p:sp>
        <p:nvSpPr>
          <p:cNvPr id="3" name="Subtítulo 2"/>
          <p:cNvSpPr>
            <a:spLocks noGrp="1"/>
          </p:cNvSpPr>
          <p:nvPr>
            <p:ph type="subTitle" idx="1"/>
          </p:nvPr>
        </p:nvSpPr>
        <p:spPr>
          <a:xfrm>
            <a:off x="1675953" y="5202238"/>
            <a:ext cx="9144000" cy="1655762"/>
          </a:xfrm>
        </p:spPr>
        <p:txBody>
          <a:bodyPr/>
          <a:lstStyle/>
          <a:p>
            <a:r>
              <a:rPr lang="pt-BR" dirty="0" smtClean="0"/>
              <a:t>Adriano Ayres, </a:t>
            </a:r>
            <a:r>
              <a:rPr lang="pt-BR" dirty="0" err="1" smtClean="0"/>
              <a:t>Fumec</a:t>
            </a:r>
            <a:r>
              <a:rPr lang="pt-BR" dirty="0" smtClean="0"/>
              <a:t> </a:t>
            </a:r>
            <a:r>
              <a:rPr lang="pt-BR" dirty="0" err="1" smtClean="0"/>
              <a:t>University</a:t>
            </a:r>
            <a:r>
              <a:rPr lang="pt-BR" dirty="0" smtClean="0"/>
              <a:t> </a:t>
            </a:r>
            <a:r>
              <a:rPr lang="pt-BR" dirty="0" err="1" smtClean="0"/>
              <a:t>Brazil</a:t>
            </a:r>
            <a:endParaRPr lang="pt-BR" dirty="0" smtClean="0"/>
          </a:p>
          <a:p>
            <a:r>
              <a:rPr lang="pt-BR" dirty="0" smtClean="0"/>
              <a:t>Cid Gonçalves Filho, </a:t>
            </a:r>
            <a:r>
              <a:rPr lang="pt-BR" dirty="0" err="1" smtClean="0"/>
              <a:t>Fumec</a:t>
            </a:r>
            <a:r>
              <a:rPr lang="pt-BR" dirty="0" smtClean="0"/>
              <a:t> </a:t>
            </a:r>
            <a:r>
              <a:rPr lang="pt-BR" dirty="0" err="1" smtClean="0"/>
              <a:t>University</a:t>
            </a:r>
            <a:r>
              <a:rPr lang="pt-BR" dirty="0" smtClean="0"/>
              <a:t> </a:t>
            </a:r>
            <a:r>
              <a:rPr lang="pt-BR" dirty="0" err="1" smtClean="0"/>
              <a:t>Brazil</a:t>
            </a:r>
            <a:endParaRPr lang="pt-BR" dirty="0" smtClean="0"/>
          </a:p>
          <a:p>
            <a:r>
              <a:rPr lang="pt-BR" dirty="0" smtClean="0"/>
              <a:t>Euler Alves Brandão, </a:t>
            </a:r>
            <a:r>
              <a:rPr lang="pt-BR" dirty="0" err="1" smtClean="0"/>
              <a:t>StetikGroup</a:t>
            </a:r>
            <a:r>
              <a:rPr lang="pt-BR" dirty="0" smtClean="0"/>
              <a:t> </a:t>
            </a:r>
            <a:r>
              <a:rPr lang="pt-BR" dirty="0" err="1" smtClean="0"/>
              <a:t>Brazil</a:t>
            </a:r>
            <a:endParaRPr lang="pt-BR" dirty="0"/>
          </a:p>
        </p:txBody>
      </p:sp>
      <p:pic>
        <p:nvPicPr>
          <p:cNvPr id="4" name="Picture 2" descr="http://creativecores.com/liveprojects/CBRA2/media/uploads/images/cbra_logo_d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43" y="126396"/>
            <a:ext cx="4746861" cy="632057"/>
          </a:xfrm>
          <a:prstGeom prst="rect">
            <a:avLst/>
          </a:prstGeom>
          <a:solidFill>
            <a:schemeClr val="tx1"/>
          </a:solidFill>
        </p:spPr>
      </p:pic>
      <p:pic>
        <p:nvPicPr>
          <p:cNvPr id="5" name="Imagem 4"/>
          <p:cNvPicPr>
            <a:picLocks noChangeAspect="1"/>
          </p:cNvPicPr>
          <p:nvPr/>
        </p:nvPicPr>
        <p:blipFill rotWithShape="1">
          <a:blip r:embed="rId3"/>
          <a:srcRect l="12668" t="8552" r="17125" b="80114"/>
          <a:stretch/>
        </p:blipFill>
        <p:spPr>
          <a:xfrm>
            <a:off x="1685176" y="880654"/>
            <a:ext cx="9134777" cy="829084"/>
          </a:xfrm>
          <a:prstGeom prst="rect">
            <a:avLst/>
          </a:prstGeom>
        </p:spPr>
      </p:pic>
      <p:sp>
        <p:nvSpPr>
          <p:cNvPr id="6" name="Retângulo 5"/>
          <p:cNvSpPr/>
          <p:nvPr/>
        </p:nvSpPr>
        <p:spPr>
          <a:xfrm>
            <a:off x="5886648" y="3244334"/>
            <a:ext cx="418704" cy="369332"/>
          </a:xfrm>
          <a:prstGeom prst="rect">
            <a:avLst/>
          </a:prstGeom>
        </p:spPr>
        <p:txBody>
          <a:bodyPr wrap="none">
            <a:spAutoFit/>
          </a:bodyPr>
          <a:lstStyle/>
          <a:p>
            <a:r>
              <a:rPr lang="pt-BR" dirty="0">
                <a:solidFill>
                  <a:schemeClr val="bg1"/>
                </a:solidFill>
              </a:rPr>
              <a:t>00</a:t>
            </a:r>
            <a:endParaRPr lang="pt-BR" dirty="0"/>
          </a:p>
        </p:txBody>
      </p:sp>
      <p:sp>
        <p:nvSpPr>
          <p:cNvPr id="9" name="Retângulo 8"/>
          <p:cNvSpPr/>
          <p:nvPr/>
        </p:nvSpPr>
        <p:spPr>
          <a:xfrm>
            <a:off x="5886648" y="3244334"/>
            <a:ext cx="418704" cy="369332"/>
          </a:xfrm>
          <a:prstGeom prst="rect">
            <a:avLst/>
          </a:prstGeom>
        </p:spPr>
        <p:txBody>
          <a:bodyPr wrap="none">
            <a:spAutoFit/>
          </a:bodyPr>
          <a:lstStyle/>
          <a:p>
            <a:r>
              <a:rPr lang="pt-BR" dirty="0">
                <a:solidFill>
                  <a:schemeClr val="bg1"/>
                </a:solidFill>
              </a:rPr>
              <a:t>00</a:t>
            </a:r>
            <a:endParaRPr lang="pt-BR" dirty="0"/>
          </a:p>
        </p:txBody>
      </p:sp>
      <p:sp>
        <p:nvSpPr>
          <p:cNvPr id="10" name="Retângulo 9"/>
          <p:cNvSpPr/>
          <p:nvPr/>
        </p:nvSpPr>
        <p:spPr>
          <a:xfrm>
            <a:off x="9377993" y="1462607"/>
            <a:ext cx="1441960" cy="369332"/>
          </a:xfrm>
          <a:prstGeom prst="rect">
            <a:avLst/>
          </a:prstGeom>
        </p:spPr>
        <p:txBody>
          <a:bodyPr wrap="square">
            <a:spAutoFit/>
          </a:bodyPr>
          <a:lstStyle/>
          <a:p>
            <a:r>
              <a:rPr lang="pt-BR" dirty="0">
                <a:solidFill>
                  <a:schemeClr val="bg1"/>
                </a:solidFill>
              </a:rPr>
              <a:t>00</a:t>
            </a:r>
            <a:endParaRPr lang="pt-BR" dirty="0"/>
          </a:p>
        </p:txBody>
      </p:sp>
      <p:sp>
        <p:nvSpPr>
          <p:cNvPr id="11" name="CaixaDeTexto 10"/>
          <p:cNvSpPr txBox="1"/>
          <p:nvPr/>
        </p:nvSpPr>
        <p:spPr>
          <a:xfrm>
            <a:off x="9377993" y="1285940"/>
            <a:ext cx="1241516" cy="369332"/>
          </a:xfrm>
          <a:prstGeom prst="rect">
            <a:avLst/>
          </a:prstGeom>
          <a:solidFill>
            <a:schemeClr val="accent1">
              <a:lumMod val="50000"/>
            </a:schemeClr>
          </a:solidFill>
        </p:spPr>
        <p:txBody>
          <a:bodyPr wrap="square" rtlCol="0">
            <a:spAutoFit/>
          </a:bodyPr>
          <a:lstStyle/>
          <a:p>
            <a:r>
              <a:rPr lang="pt-BR" dirty="0" smtClean="0"/>
              <a:t> </a:t>
            </a:r>
            <a:r>
              <a:rPr lang="pt-BR" dirty="0" smtClean="0">
                <a:solidFill>
                  <a:schemeClr val="bg1"/>
                </a:solidFill>
              </a:rPr>
              <a:t>-01 00 00</a:t>
            </a:r>
            <a:endParaRPr lang="pt-BR" dirty="0">
              <a:solidFill>
                <a:schemeClr val="bg1"/>
              </a:solidFill>
            </a:endParaRPr>
          </a:p>
        </p:txBody>
      </p:sp>
    </p:spTree>
    <p:extLst>
      <p:ext uri="{BB962C8B-B14F-4D97-AF65-F5344CB8AC3E}">
        <p14:creationId xmlns:p14="http://schemas.microsoft.com/office/powerpoint/2010/main" val="375439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365" y="365125"/>
            <a:ext cx="2854036" cy="1325563"/>
          </a:xfrm>
        </p:spPr>
        <p:txBody>
          <a:bodyPr/>
          <a:lstStyle/>
          <a:p>
            <a:r>
              <a:rPr lang="pt-BR" dirty="0" smtClean="0"/>
              <a:t>Conceptual Background</a:t>
            </a:r>
            <a:endParaRPr lang="pt-BR" dirty="0"/>
          </a:p>
        </p:txBody>
      </p:sp>
      <p:sp>
        <p:nvSpPr>
          <p:cNvPr id="3" name="Espaço Reservado para Conteúdo 2"/>
          <p:cNvSpPr>
            <a:spLocks noGrp="1"/>
          </p:cNvSpPr>
          <p:nvPr>
            <p:ph idx="1"/>
          </p:nvPr>
        </p:nvSpPr>
        <p:spPr>
          <a:xfrm>
            <a:off x="838200" y="2365952"/>
            <a:ext cx="10515600" cy="4351338"/>
          </a:xfrm>
        </p:spPr>
        <p:txBody>
          <a:bodyPr>
            <a:normAutofit fontScale="85000" lnSpcReduction="20000"/>
          </a:bodyPr>
          <a:lstStyle/>
          <a:p>
            <a:r>
              <a:rPr lang="en-US" dirty="0"/>
              <a:t>Chiu et. al. (2009) conducted a research in </a:t>
            </a:r>
            <a:r>
              <a:rPr lang="en-US" b="1" dirty="0"/>
              <a:t>Taiwan with 384 respondents</a:t>
            </a:r>
            <a:r>
              <a:rPr lang="en-US" dirty="0"/>
              <a:t>, and observed that </a:t>
            </a:r>
            <a:r>
              <a:rPr lang="en-US" b="1" dirty="0"/>
              <a:t>utilitarian benefits had a higher influence in the loyalty towards the originals, than the hedonic benefits</a:t>
            </a:r>
            <a:r>
              <a:rPr lang="en-US" dirty="0"/>
              <a:t>, when considering luxury brands as the object of the study.  </a:t>
            </a:r>
            <a:endParaRPr lang="en-US" dirty="0" smtClean="0"/>
          </a:p>
          <a:p>
            <a:r>
              <a:rPr lang="en-US" dirty="0" smtClean="0"/>
              <a:t>Considering </a:t>
            </a:r>
            <a:r>
              <a:rPr lang="en-US" dirty="0"/>
              <a:t>the aspects related to the consumer’s identity, we verified that </a:t>
            </a:r>
            <a:r>
              <a:rPr lang="en-US" b="1" dirty="0" err="1"/>
              <a:t>Gistri</a:t>
            </a:r>
            <a:r>
              <a:rPr lang="en-US" b="1" dirty="0"/>
              <a:t> et al. (2009)</a:t>
            </a:r>
            <a:r>
              <a:rPr lang="en-US" dirty="0"/>
              <a:t> conducted an interesting qualitative research in Italy. According to these authors, </a:t>
            </a:r>
            <a:r>
              <a:rPr lang="en-US" b="1" dirty="0"/>
              <a:t>counterfeits products lack identity, as they are always evaluated by their “alter ego”: the originals. </a:t>
            </a:r>
            <a:endParaRPr lang="en-US" b="1" dirty="0" smtClean="0"/>
          </a:p>
          <a:p>
            <a:r>
              <a:rPr lang="en-US" dirty="0" smtClean="0"/>
              <a:t>They </a:t>
            </a:r>
            <a:r>
              <a:rPr lang="en-US" dirty="0"/>
              <a:t>reported that </a:t>
            </a:r>
            <a:r>
              <a:rPr lang="en-US" b="1" dirty="0"/>
              <a:t>producers could argument that efforts to make the fake somehow real would be ineffective, since the product´s “soul” would remain unauthentic. </a:t>
            </a:r>
            <a:r>
              <a:rPr lang="en-US" dirty="0"/>
              <a:t>These authors suggest that an </a:t>
            </a:r>
            <a:r>
              <a:rPr lang="en-US" b="1" dirty="0"/>
              <a:t>individual cannot enhance his/her identity on faking roots; despite the fact that he/she may attempt to extent his/her self to the members of a social group by exhibiting fake products </a:t>
            </a:r>
            <a:r>
              <a:rPr lang="en-US" dirty="0"/>
              <a:t>(</a:t>
            </a:r>
            <a:r>
              <a:rPr lang="en-US" dirty="0" err="1"/>
              <a:t>Gistri</a:t>
            </a:r>
            <a:r>
              <a:rPr lang="en-US" dirty="0"/>
              <a:t> et al.2009)</a:t>
            </a:r>
            <a:endParaRPr lang="pt-BR" dirty="0"/>
          </a:p>
        </p:txBody>
      </p:sp>
      <p:pic>
        <p:nvPicPr>
          <p:cNvPr id="4" name="Imagem 3"/>
          <p:cNvPicPr>
            <a:picLocks noChangeAspect="1"/>
          </p:cNvPicPr>
          <p:nvPr/>
        </p:nvPicPr>
        <p:blipFill rotWithShape="1">
          <a:blip r:embed="rId2"/>
          <a:srcRect l="20930" t="29451" r="5277" b="-2841"/>
          <a:stretch/>
        </p:blipFill>
        <p:spPr>
          <a:xfrm>
            <a:off x="5605983" y="171161"/>
            <a:ext cx="3711197" cy="2075164"/>
          </a:xfrm>
          <a:prstGeom prst="rect">
            <a:avLst/>
          </a:prstGeom>
        </p:spPr>
      </p:pic>
    </p:spTree>
    <p:extLst>
      <p:ext uri="{BB962C8B-B14F-4D97-AF65-F5344CB8AC3E}">
        <p14:creationId xmlns:p14="http://schemas.microsoft.com/office/powerpoint/2010/main" val="2625135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Antecedents</a:t>
            </a: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en-US" b="1" i="1" dirty="0"/>
              <a:t>Attitudes towards counterfeits: economic benefits and hedonic benefits</a:t>
            </a:r>
            <a:endParaRPr lang="pt-BR" dirty="0"/>
          </a:p>
          <a:p>
            <a:pPr marL="0" indent="0">
              <a:buNone/>
            </a:pPr>
            <a:r>
              <a:rPr lang="en-US" dirty="0"/>
              <a:t> </a:t>
            </a:r>
            <a:r>
              <a:rPr lang="en-US" dirty="0" err="1" smtClean="0"/>
              <a:t>Brunk</a:t>
            </a:r>
            <a:r>
              <a:rPr lang="en-US" dirty="0" smtClean="0"/>
              <a:t> </a:t>
            </a:r>
            <a:r>
              <a:rPr lang="en-US" dirty="0"/>
              <a:t>(2012) argues that the utilitarian theory is consequentialist by nature, which means that it tries to follow its own rule or take an alternate route about decision-making of gains and losses. Therefore, consumers that purchase counterfeit products would be seeking for hedonic or economic benefits. According to </a:t>
            </a:r>
            <a:r>
              <a:rPr lang="en-US" dirty="0" err="1"/>
              <a:t>Yoo</a:t>
            </a:r>
            <a:r>
              <a:rPr lang="en-US" dirty="0"/>
              <a:t> &amp; Lee (2009), when consumers have more hedonic benefits than utilitarian needs, they will easily accept counterfeiting items. Chiu et. al. (2009) says that the value represents the individual’s evaluation after his or her interaction experience with the objects. Hedonic benefits are more subjective and related to issues, such as: pleasure, personal benefits, self-expression and entertainment (</a:t>
            </a:r>
            <a:r>
              <a:rPr lang="en-US" dirty="0" err="1"/>
              <a:t>Ahtola</a:t>
            </a:r>
            <a:r>
              <a:rPr lang="en-US" dirty="0"/>
              <a:t>, 1985, </a:t>
            </a:r>
            <a:r>
              <a:rPr lang="en-US" dirty="0" err="1"/>
              <a:t>Babin</a:t>
            </a:r>
            <a:r>
              <a:rPr lang="en-US" dirty="0"/>
              <a:t> et. al.,1995), </a:t>
            </a:r>
            <a:r>
              <a:rPr lang="en-US" dirty="0" err="1"/>
              <a:t>Yoo</a:t>
            </a:r>
            <a:r>
              <a:rPr lang="en-US" dirty="0"/>
              <a:t> &amp; Lee (2009) observe that economic values are one of the main antecedents of purchasing counterfeits, since the consumers believe that they can have similar benefits from counterfeit goods, when compared with the genuine products. Considering these arguments, the following hypotheses were proposed: </a:t>
            </a:r>
            <a:endParaRPr lang="pt-BR" dirty="0"/>
          </a:p>
          <a:p>
            <a:pPr marL="0" indent="0">
              <a:buNone/>
            </a:pPr>
            <a:r>
              <a:rPr lang="en-US" dirty="0"/>
              <a:t> </a:t>
            </a:r>
            <a:endParaRPr lang="pt-BR" dirty="0"/>
          </a:p>
          <a:p>
            <a:pPr marL="0" indent="0">
              <a:buNone/>
            </a:pPr>
            <a:r>
              <a:rPr lang="en-US" b="1" dirty="0"/>
              <a:t>H1: Hedonic Benefits have a positive effect on the purchasing intention of counterfeit products.</a:t>
            </a:r>
            <a:endParaRPr lang="pt-BR" dirty="0"/>
          </a:p>
          <a:p>
            <a:pPr marL="0" indent="0">
              <a:buNone/>
            </a:pPr>
            <a:r>
              <a:rPr lang="en-US" b="1" dirty="0"/>
              <a:t>H2: Hedonic Benefits have a positive effect on the purchasing intention of genuine products.</a:t>
            </a:r>
            <a:endParaRPr lang="pt-BR" dirty="0"/>
          </a:p>
          <a:p>
            <a:pPr marL="0" indent="0">
              <a:buNone/>
            </a:pPr>
            <a:r>
              <a:rPr lang="en-US" b="1" dirty="0"/>
              <a:t>H3: Economic Benefits have a positive effect on the purchasing intention of counterfeit products.</a:t>
            </a:r>
            <a:endParaRPr lang="pt-BR" dirty="0"/>
          </a:p>
          <a:p>
            <a:pPr marL="0" indent="0">
              <a:buNone/>
            </a:pPr>
            <a:r>
              <a:rPr lang="en-US" b="1" dirty="0"/>
              <a:t>H4: Economic Benefits have a negative effect on the purchasing intention of genuine products.</a:t>
            </a:r>
            <a:endParaRPr lang="pt-BR" dirty="0"/>
          </a:p>
        </p:txBody>
      </p:sp>
    </p:spTree>
    <p:extLst>
      <p:ext uri="{BB962C8B-B14F-4D97-AF65-F5344CB8AC3E}">
        <p14:creationId xmlns:p14="http://schemas.microsoft.com/office/powerpoint/2010/main" val="1606212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Antecedents</a:t>
            </a:r>
            <a:endParaRPr lang="pt-BR"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en-US" b="1" i="1" dirty="0"/>
              <a:t>2.2 Materialism</a:t>
            </a:r>
            <a:endParaRPr lang="pt-BR" dirty="0"/>
          </a:p>
          <a:p>
            <a:pPr marL="0" indent="0">
              <a:buNone/>
            </a:pPr>
            <a:r>
              <a:rPr lang="en-US" dirty="0"/>
              <a:t> </a:t>
            </a:r>
            <a:endParaRPr lang="pt-BR" dirty="0"/>
          </a:p>
          <a:p>
            <a:pPr marL="0" indent="0">
              <a:buNone/>
            </a:pPr>
            <a:r>
              <a:rPr lang="en-US" dirty="0"/>
              <a:t>According to Johnson (2009), materialism is the attached importance on possession and acquisition of material goods, seeking to achieve life goals and desired comfort conditions (</a:t>
            </a:r>
            <a:r>
              <a:rPr lang="en-US" dirty="0" err="1"/>
              <a:t>Phau</a:t>
            </a:r>
            <a:r>
              <a:rPr lang="en-US" dirty="0"/>
              <a:t> </a:t>
            </a:r>
            <a:r>
              <a:rPr lang="en-US" i="1" dirty="0"/>
              <a:t>et al.</a:t>
            </a:r>
            <a:r>
              <a:rPr lang="en-US" dirty="0"/>
              <a:t> 2009; Park &amp;Burns, 2005, </a:t>
            </a:r>
            <a:r>
              <a:rPr lang="en-US" dirty="0" err="1"/>
              <a:t>Harum</a:t>
            </a:r>
            <a:r>
              <a:rPr lang="en-US" dirty="0"/>
              <a:t>, 2012). </a:t>
            </a:r>
            <a:r>
              <a:rPr lang="en-US" dirty="0" err="1"/>
              <a:t>Yoo</a:t>
            </a:r>
            <a:r>
              <a:rPr lang="en-US" dirty="0"/>
              <a:t> &amp; Lee (2009), argue that the materialism embodies those consumers who tend to ignore the negative consequences of counterfeiting, such as threats to the consumers' safety and health, losses for the economies and national societies and damages to the reputation of a genuine brand.  When consumers are not aware of these consequences, they are more likely to purchase counterfeit products, moved by a materialistic desire. Thus, the following hypotheses were proposed:</a:t>
            </a:r>
            <a:endParaRPr lang="pt-BR" dirty="0"/>
          </a:p>
          <a:p>
            <a:pPr marL="0" indent="0">
              <a:buNone/>
            </a:pPr>
            <a:endParaRPr lang="en-US" dirty="0" smtClean="0"/>
          </a:p>
          <a:p>
            <a:pPr marL="0" indent="0">
              <a:buNone/>
            </a:pPr>
            <a:r>
              <a:rPr lang="en-US" b="1" dirty="0" smtClean="0"/>
              <a:t>H5</a:t>
            </a:r>
            <a:r>
              <a:rPr lang="en-US" b="1" dirty="0"/>
              <a:t>: Materialism has a positive effect on the purchasing intention of counterfeit products.</a:t>
            </a:r>
            <a:endParaRPr lang="pt-BR" dirty="0"/>
          </a:p>
          <a:p>
            <a:pPr marL="0" indent="0">
              <a:buNone/>
            </a:pPr>
            <a:r>
              <a:rPr lang="en-US" b="1" dirty="0"/>
              <a:t>H6: Materialism has a positive effect on the purchasing intention of genuine products.</a:t>
            </a:r>
            <a:endParaRPr lang="pt-BR" dirty="0"/>
          </a:p>
          <a:p>
            <a:pPr marL="0" indent="0">
              <a:buNone/>
            </a:pPr>
            <a:r>
              <a:rPr lang="en-US" b="1" dirty="0"/>
              <a:t> </a:t>
            </a:r>
            <a:endParaRPr lang="pt-BR" dirty="0"/>
          </a:p>
        </p:txBody>
      </p:sp>
    </p:spTree>
    <p:extLst>
      <p:ext uri="{BB962C8B-B14F-4D97-AF65-F5344CB8AC3E}">
        <p14:creationId xmlns:p14="http://schemas.microsoft.com/office/powerpoint/2010/main" val="2243426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Antecedents</a:t>
            </a: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buNone/>
            </a:pPr>
            <a:r>
              <a:rPr lang="en-US" b="1" i="1" dirty="0"/>
              <a:t>2.3 Self Image</a:t>
            </a:r>
            <a:endParaRPr lang="pt-BR" dirty="0"/>
          </a:p>
          <a:p>
            <a:pPr marL="0" indent="0">
              <a:buNone/>
            </a:pPr>
            <a:r>
              <a:rPr lang="en-US" dirty="0"/>
              <a:t> </a:t>
            </a:r>
            <a:r>
              <a:rPr lang="en-US" dirty="0" smtClean="0"/>
              <a:t>According </a:t>
            </a:r>
            <a:r>
              <a:rPr lang="en-US" dirty="0"/>
              <a:t>to </a:t>
            </a:r>
            <a:r>
              <a:rPr lang="en-US" dirty="0" err="1"/>
              <a:t>Kernis</a:t>
            </a:r>
            <a:r>
              <a:rPr lang="en-US" dirty="0"/>
              <a:t> (2003), a good self-image is considered to be one of the strongest psychogenic needs of human beings, because it encourages people to feel good about themselves. According to Malar et al. (2011), the self-verification theory indicates that people are motivated to validate and to be consistent with their existing self-concepts, and tend to behave in a manner consistent with how they see themselves. The same happens with the ideal self, which </a:t>
            </a:r>
            <a:r>
              <a:rPr lang="en-US" b="1" dirty="0"/>
              <a:t>s</a:t>
            </a:r>
            <a:r>
              <a:rPr lang="en-US" dirty="0"/>
              <a:t>upports them in their self-enhancement activities by giving them a feeling of getting closer to their ideal self (Malar et al. 2011; Grubb &amp; </a:t>
            </a:r>
            <a:r>
              <a:rPr lang="en-US" dirty="0" err="1"/>
              <a:t>Grathwohl</a:t>
            </a:r>
            <a:r>
              <a:rPr lang="en-US" dirty="0"/>
              <a:t> 1967). </a:t>
            </a:r>
            <a:endParaRPr lang="pt-BR" dirty="0"/>
          </a:p>
          <a:p>
            <a:pPr marL="0" indent="0">
              <a:buNone/>
            </a:pPr>
            <a:r>
              <a:rPr lang="en-US" dirty="0"/>
              <a:t> </a:t>
            </a:r>
            <a:endParaRPr lang="pt-BR" dirty="0"/>
          </a:p>
          <a:p>
            <a:pPr marL="0" indent="0">
              <a:buNone/>
            </a:pPr>
            <a:r>
              <a:rPr lang="en-US" dirty="0"/>
              <a:t> </a:t>
            </a:r>
            <a:r>
              <a:rPr lang="en-US" dirty="0" err="1"/>
              <a:t>Mourad</a:t>
            </a:r>
            <a:r>
              <a:rPr lang="en-US" dirty="0"/>
              <a:t> &amp; </a:t>
            </a:r>
            <a:r>
              <a:rPr lang="en-US" dirty="0" err="1"/>
              <a:t>Valette</a:t>
            </a:r>
            <a:r>
              <a:rPr lang="en-US" dirty="0"/>
              <a:t>-Florence (2011) argue that the self-image is related to the purchasing intent for counterfeit products. They hypothesize that consumers have the desire to undergo an experience of being in another "self", and this desire can contribute to increase the purchasing intentions of either counterfeits or genuine goods. Similarly, </a:t>
            </a:r>
            <a:r>
              <a:rPr lang="en-US" dirty="0" err="1"/>
              <a:t>Yoo</a:t>
            </a:r>
            <a:r>
              <a:rPr lang="en-US" dirty="0"/>
              <a:t> &amp; Lee (2009) suggest that a positive self-image impact on the decision to purchase genuine products, a fact that was confirmed by the different studies thought an empirical research (</a:t>
            </a:r>
            <a:r>
              <a:rPr lang="en-US" dirty="0" err="1"/>
              <a:t>Mourad</a:t>
            </a:r>
            <a:r>
              <a:rPr lang="en-US" dirty="0"/>
              <a:t> &amp; </a:t>
            </a:r>
            <a:r>
              <a:rPr lang="en-US" dirty="0" err="1"/>
              <a:t>Valette</a:t>
            </a:r>
            <a:r>
              <a:rPr lang="en-US" dirty="0"/>
              <a:t>-Florence, 2011). However, they do not explore if the ownership of counterfeit products could enhance the consumer´s self-image, as the owner knows the origin of the fake product, differently from the participants of his/her social group, that do not have this private information. </a:t>
            </a:r>
            <a:endParaRPr lang="pt-BR" dirty="0"/>
          </a:p>
          <a:p>
            <a:pPr marL="0" indent="0">
              <a:buNone/>
            </a:pPr>
            <a:r>
              <a:rPr lang="en-US" dirty="0"/>
              <a:t> </a:t>
            </a:r>
            <a:endParaRPr lang="pt-BR" dirty="0" smtClean="0"/>
          </a:p>
          <a:p>
            <a:pPr marL="0" indent="0">
              <a:buNone/>
            </a:pPr>
            <a:r>
              <a:rPr lang="en-US" dirty="0" smtClean="0"/>
              <a:t>Seeking to explore the impact of purchasing intention of either genuine or counterfeit products on the self-image, the following hypotheses were formulated: </a:t>
            </a:r>
            <a:endParaRPr lang="pt-BR" dirty="0" smtClean="0"/>
          </a:p>
          <a:p>
            <a:pPr marL="0" indent="0">
              <a:buNone/>
            </a:pPr>
            <a:r>
              <a:rPr lang="en-US" b="1" dirty="0"/>
              <a:t> </a:t>
            </a:r>
            <a:endParaRPr lang="pt-BR" dirty="0"/>
          </a:p>
          <a:p>
            <a:pPr marL="0" indent="0">
              <a:buNone/>
            </a:pPr>
            <a:r>
              <a:rPr lang="en-US" b="1" dirty="0"/>
              <a:t>H7: Purchasing intention of counterfeit products has a positive effect on the Self-image.</a:t>
            </a:r>
            <a:endParaRPr lang="pt-BR" dirty="0"/>
          </a:p>
          <a:p>
            <a:pPr marL="0" indent="0">
              <a:buNone/>
            </a:pPr>
            <a:r>
              <a:rPr lang="en-US" b="1" dirty="0"/>
              <a:t>H8: Purchasing intention of genuine products has a positive effect on the Self-image.</a:t>
            </a:r>
            <a:endParaRPr lang="pt-BR" dirty="0"/>
          </a:p>
        </p:txBody>
      </p:sp>
    </p:spTree>
    <p:extLst>
      <p:ext uri="{BB962C8B-B14F-4D97-AF65-F5344CB8AC3E}">
        <p14:creationId xmlns:p14="http://schemas.microsoft.com/office/powerpoint/2010/main" val="275235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Antecedents</a:t>
            </a: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buNone/>
            </a:pPr>
            <a:r>
              <a:rPr lang="en-US" b="1" i="1" dirty="0"/>
              <a:t>2.4 Brand Attachment and Self Congruence</a:t>
            </a:r>
            <a:endParaRPr lang="pt-BR" dirty="0"/>
          </a:p>
          <a:p>
            <a:pPr marL="0" indent="0">
              <a:buNone/>
            </a:pPr>
            <a:r>
              <a:rPr lang="en-US" dirty="0"/>
              <a:t> </a:t>
            </a:r>
            <a:endParaRPr lang="pt-BR" dirty="0"/>
          </a:p>
          <a:p>
            <a:pPr marL="0" indent="0">
              <a:buNone/>
            </a:pPr>
            <a:r>
              <a:rPr lang="en-US" dirty="0"/>
              <a:t>Park </a:t>
            </a:r>
            <a:r>
              <a:rPr lang="en-US" i="1" dirty="0"/>
              <a:t>et al. </a:t>
            </a:r>
            <a:r>
              <a:rPr lang="en-US" dirty="0"/>
              <a:t>(2010) point out that companies have been increasingly working to create a strong emotional connection between their consumers. Studies, such as the one conducted by </a:t>
            </a:r>
            <a:r>
              <a:rPr lang="en-US" dirty="0" err="1"/>
              <a:t>Mourad</a:t>
            </a:r>
            <a:r>
              <a:rPr lang="en-US" dirty="0"/>
              <a:t> &amp; </a:t>
            </a:r>
            <a:r>
              <a:rPr lang="en-US" dirty="0" err="1"/>
              <a:t>Valette</a:t>
            </a:r>
            <a:r>
              <a:rPr lang="en-US" dirty="0"/>
              <a:t>-Florence (2011), propose that the consumer’s relationships with brands as being antecedents of purchases of either counterfeits or genuine goods. </a:t>
            </a:r>
            <a:endParaRPr lang="pt-BR" dirty="0"/>
          </a:p>
          <a:p>
            <a:pPr marL="0" indent="0">
              <a:buNone/>
            </a:pPr>
            <a:r>
              <a:rPr lang="en-US" dirty="0"/>
              <a:t> </a:t>
            </a:r>
            <a:endParaRPr lang="pt-BR" dirty="0"/>
          </a:p>
          <a:p>
            <a:pPr marL="0" indent="0">
              <a:buNone/>
            </a:pPr>
            <a:r>
              <a:rPr lang="en-US" dirty="0" err="1"/>
              <a:t>Penz</a:t>
            </a:r>
            <a:r>
              <a:rPr lang="en-US" dirty="0"/>
              <a:t> &amp; </a:t>
            </a:r>
            <a:r>
              <a:rPr lang="en-US" dirty="0" err="1"/>
              <a:t>Stöttinger</a:t>
            </a:r>
            <a:r>
              <a:rPr lang="en-US" dirty="0"/>
              <a:t> (2012) observed, as findings of a study with eight focus groups in the EU, that emotional aspects are important drivers of purchasing decisions of counterfeits. The results indicated different patterns of positive, negative or mixed emotions as antecedents of purchasing originals and fakes products. Raza et al. (2014) accomplished a study to verify if brand attachment and brand image caused an impact on the purchasing intention of counterfeits, but the hypothesis were rejected. They worked with mobile phones as the product’s category in their study. The findings suggested that different outcomes can be reached in markets of products that are considered to be more expensive and luxurious. In this sense, the following hypotheses were proposed:</a:t>
            </a:r>
            <a:endParaRPr lang="pt-BR" dirty="0"/>
          </a:p>
          <a:p>
            <a:pPr marL="0" indent="0">
              <a:buNone/>
            </a:pPr>
            <a:r>
              <a:rPr lang="en-US" dirty="0"/>
              <a:t>  </a:t>
            </a:r>
            <a:endParaRPr lang="pt-BR" dirty="0"/>
          </a:p>
          <a:p>
            <a:pPr marL="0" indent="0">
              <a:buNone/>
            </a:pPr>
            <a:r>
              <a:rPr lang="en-US" b="1" dirty="0"/>
              <a:t>H9: Real self-congruence has a positive effect on brand attachment.</a:t>
            </a:r>
            <a:endParaRPr lang="pt-BR" dirty="0"/>
          </a:p>
          <a:p>
            <a:pPr marL="0" indent="0">
              <a:buNone/>
            </a:pPr>
            <a:r>
              <a:rPr lang="en-US" b="1" dirty="0"/>
              <a:t>H10: Ideal self-congruence has a positive effect on brand attachment.</a:t>
            </a:r>
            <a:endParaRPr lang="pt-BR" dirty="0"/>
          </a:p>
          <a:p>
            <a:pPr marL="0" indent="0">
              <a:buNone/>
            </a:pPr>
            <a:r>
              <a:rPr lang="en-US" b="1" dirty="0"/>
              <a:t>H11: Brand attachment has a positive effect on the purchasing intention of original products.</a:t>
            </a:r>
            <a:endParaRPr lang="pt-BR" dirty="0"/>
          </a:p>
          <a:p>
            <a:pPr marL="0" indent="0">
              <a:buNone/>
            </a:pPr>
            <a:r>
              <a:rPr lang="en-US" b="1" dirty="0"/>
              <a:t>H12: Brand attachment has a negative effect on purchasing intention of counterfeit products.</a:t>
            </a:r>
            <a:endParaRPr lang="pt-BR" dirty="0"/>
          </a:p>
          <a:p>
            <a:pPr marL="0" indent="0">
              <a:buNone/>
            </a:pPr>
            <a:endParaRPr lang="pt-BR" dirty="0"/>
          </a:p>
        </p:txBody>
      </p:sp>
    </p:spTree>
    <p:extLst>
      <p:ext uri="{BB962C8B-B14F-4D97-AF65-F5344CB8AC3E}">
        <p14:creationId xmlns:p14="http://schemas.microsoft.com/office/powerpoint/2010/main" val="27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Antecedents</a:t>
            </a: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buNone/>
            </a:pPr>
            <a:r>
              <a:rPr lang="en-US" b="1" i="1" dirty="0" smtClean="0"/>
              <a:t>2.5 Purchase intention of Originals</a:t>
            </a:r>
          </a:p>
          <a:p>
            <a:pPr marL="0" indent="0">
              <a:buNone/>
            </a:pPr>
            <a:endParaRPr lang="en-US" dirty="0" smtClean="0"/>
          </a:p>
          <a:p>
            <a:pPr marL="0" indent="0">
              <a:buNone/>
            </a:pPr>
            <a:r>
              <a:rPr lang="en-US" dirty="0" err="1" smtClean="0"/>
              <a:t>Yoo</a:t>
            </a:r>
            <a:r>
              <a:rPr lang="en-US" dirty="0" smtClean="0"/>
              <a:t> </a:t>
            </a:r>
            <a:r>
              <a:rPr lang="en-US" dirty="0"/>
              <a:t>&amp; Lee (2009) argument that consumers who prefer legitimate products, do not desire the counterfeit products and that they are more satisfied with the originals than the counterfeits. According to these authors, experiences with original products provide more satisfaction because of a better physical quality and interpersonal approval of the products, and that these characteristics can reduce the interest in counterfeits. Therefore, we hypothesize:</a:t>
            </a:r>
            <a:endParaRPr lang="pt-BR" dirty="0"/>
          </a:p>
          <a:p>
            <a:pPr marL="0" indent="0">
              <a:buNone/>
            </a:pPr>
            <a:r>
              <a:rPr lang="en-US" b="1" dirty="0"/>
              <a:t> </a:t>
            </a:r>
            <a:endParaRPr lang="pt-BR" dirty="0"/>
          </a:p>
          <a:p>
            <a:pPr marL="0" indent="0">
              <a:buNone/>
            </a:pPr>
            <a:r>
              <a:rPr lang="en-US" b="1" dirty="0"/>
              <a:t>H13: Purchasing intention of originals negatively affects the purchasing intention of counterfeit products.</a:t>
            </a:r>
            <a:endParaRPr lang="pt-BR" dirty="0"/>
          </a:p>
          <a:p>
            <a:pPr marL="0" indent="0">
              <a:buNone/>
            </a:pPr>
            <a:r>
              <a:rPr lang="en-US" dirty="0"/>
              <a:t>	</a:t>
            </a:r>
            <a:endParaRPr lang="pt-BR" dirty="0"/>
          </a:p>
          <a:p>
            <a:endParaRPr lang="pt-BR" dirty="0"/>
          </a:p>
        </p:txBody>
      </p:sp>
    </p:spTree>
    <p:extLst>
      <p:ext uri="{BB962C8B-B14F-4D97-AF65-F5344CB8AC3E}">
        <p14:creationId xmlns:p14="http://schemas.microsoft.com/office/powerpoint/2010/main" val="119934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Methodology</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a:bodyPr>
          <a:lstStyle/>
          <a:p>
            <a:r>
              <a:rPr lang="en-US" dirty="0"/>
              <a:t> </a:t>
            </a:r>
            <a:r>
              <a:rPr lang="en-US" dirty="0" smtClean="0"/>
              <a:t>A </a:t>
            </a:r>
            <a:r>
              <a:rPr lang="en-US" b="1" dirty="0"/>
              <a:t>survey was conducted among 532 women in Brazil</a:t>
            </a:r>
            <a:r>
              <a:rPr lang="en-US" dirty="0"/>
              <a:t>. </a:t>
            </a:r>
            <a:endParaRPr lang="en-US" dirty="0" smtClean="0"/>
          </a:p>
          <a:p>
            <a:r>
              <a:rPr lang="en-US" dirty="0" smtClean="0"/>
              <a:t>Personal </a:t>
            </a:r>
            <a:r>
              <a:rPr lang="en-US" dirty="0"/>
              <a:t>surveys were developed among the middle class (C class). </a:t>
            </a:r>
            <a:endParaRPr lang="en-US" dirty="0" smtClean="0"/>
          </a:p>
          <a:p>
            <a:r>
              <a:rPr lang="en-US" dirty="0" smtClean="0"/>
              <a:t>According </a:t>
            </a:r>
            <a:r>
              <a:rPr lang="en-US" dirty="0"/>
              <a:t>to previous studies, 56% of the consumers of this social class had bought at least one fake product during the last year (</a:t>
            </a:r>
            <a:r>
              <a:rPr lang="en-US" dirty="0" err="1"/>
              <a:t>Infomoney</a:t>
            </a:r>
            <a:r>
              <a:rPr lang="en-US" dirty="0"/>
              <a:t>, 2013). </a:t>
            </a:r>
            <a:endParaRPr lang="en-US" dirty="0" smtClean="0"/>
          </a:p>
          <a:p>
            <a:r>
              <a:rPr lang="en-US" dirty="0"/>
              <a:t>The questionnaire’s first question explored the interest of the respondent in buying a luxury handbag. </a:t>
            </a:r>
            <a:r>
              <a:rPr lang="en-US" dirty="0" smtClean="0"/>
              <a:t>Respondents </a:t>
            </a:r>
            <a:r>
              <a:rPr lang="en-US" dirty="0"/>
              <a:t>with low scores of interest were discarded. </a:t>
            </a:r>
            <a:endParaRPr lang="en-US" dirty="0" smtClean="0"/>
          </a:p>
          <a:p>
            <a:r>
              <a:rPr lang="en-US" dirty="0" smtClean="0"/>
              <a:t>They </a:t>
            </a:r>
            <a:r>
              <a:rPr lang="en-US" dirty="0"/>
              <a:t>were also asked to indicate </a:t>
            </a:r>
            <a:r>
              <a:rPr lang="en-US" b="1" dirty="0"/>
              <a:t>a luxury handbag brand that they would like to buy</a:t>
            </a:r>
            <a:r>
              <a:rPr lang="en-US" dirty="0"/>
              <a:t>. All the answers of the questionnaire were related to this specific </a:t>
            </a:r>
            <a:r>
              <a:rPr lang="en-US" dirty="0" smtClean="0"/>
              <a:t>brand.</a:t>
            </a:r>
          </a:p>
        </p:txBody>
      </p:sp>
    </p:spTree>
    <p:extLst>
      <p:ext uri="{BB962C8B-B14F-4D97-AF65-F5344CB8AC3E}">
        <p14:creationId xmlns:p14="http://schemas.microsoft.com/office/powerpoint/2010/main" val="216319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3" name="Imagem 12"/>
          <p:cNvPicPr>
            <a:picLocks noChangeAspect="1"/>
          </p:cNvPicPr>
          <p:nvPr/>
        </p:nvPicPr>
        <p:blipFill rotWithShape="1">
          <a:blip r:embed="rId2"/>
          <a:srcRect l="20611" t="20929" r="16139" b="3881"/>
          <a:stretch/>
        </p:blipFill>
        <p:spPr>
          <a:xfrm>
            <a:off x="1343891" y="839202"/>
            <a:ext cx="9005454" cy="6018798"/>
          </a:xfrm>
          <a:prstGeom prst="rect">
            <a:avLst/>
          </a:prstGeom>
        </p:spPr>
      </p:pic>
    </p:spTree>
    <p:extLst>
      <p:ext uri="{BB962C8B-B14F-4D97-AF65-F5344CB8AC3E}">
        <p14:creationId xmlns:p14="http://schemas.microsoft.com/office/powerpoint/2010/main" val="608091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Scales</a:t>
            </a:r>
            <a:endParaRPr lang="pt-BR" dirty="0"/>
          </a:p>
        </p:txBody>
      </p:sp>
      <p:sp>
        <p:nvSpPr>
          <p:cNvPr id="3" name="Espaço Reservado para Conteúdo 2"/>
          <p:cNvSpPr>
            <a:spLocks noGrp="1"/>
          </p:cNvSpPr>
          <p:nvPr>
            <p:ph idx="1"/>
          </p:nvPr>
        </p:nvSpPr>
        <p:spPr/>
        <p:txBody>
          <a:bodyPr/>
          <a:lstStyle/>
          <a:p>
            <a:r>
              <a:rPr lang="en-US" dirty="0"/>
              <a:t>The survey’s instrument was operationalized </a:t>
            </a:r>
            <a:r>
              <a:rPr lang="en-US" b="1" dirty="0"/>
              <a:t>through validated scales </a:t>
            </a:r>
            <a:r>
              <a:rPr lang="en-US" dirty="0"/>
              <a:t>from previous studies: Brand Attachment (Park, </a:t>
            </a:r>
            <a:r>
              <a:rPr lang="en-US" dirty="0" err="1"/>
              <a:t>MacInnis</a:t>
            </a:r>
            <a:r>
              <a:rPr lang="en-US" i="1" dirty="0"/>
              <a:t>,</a:t>
            </a:r>
            <a:r>
              <a:rPr lang="en-US" dirty="0"/>
              <a:t> </a:t>
            </a:r>
            <a:r>
              <a:rPr lang="en-US" dirty="0" err="1"/>
              <a:t>Eisingerrich</a:t>
            </a:r>
            <a:r>
              <a:rPr lang="en-US" dirty="0"/>
              <a:t> &amp; </a:t>
            </a:r>
            <a:r>
              <a:rPr lang="en-US" dirty="0" err="1"/>
              <a:t>Iacobucci</a:t>
            </a:r>
            <a:r>
              <a:rPr lang="en-US" dirty="0"/>
              <a:t>, 2010); Actual and Ideal Self Congruence (</a:t>
            </a:r>
            <a:r>
              <a:rPr lang="en-US" dirty="0" err="1"/>
              <a:t>Malär</a:t>
            </a:r>
            <a:r>
              <a:rPr lang="en-US" dirty="0"/>
              <a:t>, L., </a:t>
            </a:r>
            <a:r>
              <a:rPr lang="en-US" dirty="0" err="1"/>
              <a:t>Krohmer</a:t>
            </a:r>
            <a:r>
              <a:rPr lang="en-US" dirty="0"/>
              <a:t>, H., Hoyer, W. D. &amp; </a:t>
            </a:r>
            <a:r>
              <a:rPr lang="en-US" dirty="0" err="1"/>
              <a:t>Nyffenegger</a:t>
            </a:r>
            <a:r>
              <a:rPr lang="en-US" dirty="0"/>
              <a:t>, B., 2011); Hedonic and Economic Benefits of Counterfeits Products (Lee, Chang, Hsieh &amp; Chiu (2009); Self Image, Materialism and Intention to buy Counterfeits and Originals (</a:t>
            </a:r>
            <a:r>
              <a:rPr lang="en-US" dirty="0" err="1"/>
              <a:t>Yoo</a:t>
            </a:r>
            <a:r>
              <a:rPr lang="en-US" dirty="0"/>
              <a:t> &amp; Lee, 2009).</a:t>
            </a:r>
            <a:endParaRPr lang="pt-BR" dirty="0"/>
          </a:p>
          <a:p>
            <a:endParaRPr lang="pt-BR" dirty="0"/>
          </a:p>
        </p:txBody>
      </p:sp>
    </p:spTree>
    <p:extLst>
      <p:ext uri="{BB962C8B-B14F-4D97-AF65-F5344CB8AC3E}">
        <p14:creationId xmlns:p14="http://schemas.microsoft.com/office/powerpoint/2010/main" val="200538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106"/>
          <p:cNvSpPr>
            <a:spLocks noChangeArrowheads="1"/>
          </p:cNvSpPr>
          <p:nvPr/>
        </p:nvSpPr>
        <p:spPr bwMode="auto">
          <a:xfrm>
            <a:off x="3089563" y="365125"/>
            <a:ext cx="16570083" cy="61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129" name="Objeto 128"/>
          <p:cNvGraphicFramePr>
            <a:graphicFrameLocks noChangeAspect="1"/>
          </p:cNvGraphicFramePr>
          <p:nvPr>
            <p:extLst>
              <p:ext uri="{D42A27DB-BD31-4B8C-83A1-F6EECF244321}">
                <p14:modId xmlns:p14="http://schemas.microsoft.com/office/powerpoint/2010/main" val="1457368808"/>
              </p:ext>
            </p:extLst>
          </p:nvPr>
        </p:nvGraphicFramePr>
        <p:xfrm>
          <a:off x="2070100" y="673100"/>
          <a:ext cx="7720013" cy="5727700"/>
        </p:xfrm>
        <a:graphic>
          <a:graphicData uri="http://schemas.openxmlformats.org/presentationml/2006/ole">
            <mc:AlternateContent xmlns:mc="http://schemas.openxmlformats.org/markup-compatibility/2006">
              <mc:Choice xmlns:v="urn:schemas-microsoft-com:vml" Requires="v">
                <p:oleObj spid="_x0000_s5343" name="Document" r:id="rId3" imgW="5758565" imgH="4280376" progId="Word.Document.12">
                  <p:embed/>
                </p:oleObj>
              </mc:Choice>
              <mc:Fallback>
                <p:oleObj name="Document" r:id="rId3" imgW="5758565" imgH="4280376" progId="Word.Document.12">
                  <p:embed/>
                  <p:pic>
                    <p:nvPicPr>
                      <p:cNvPr id="0" name=""/>
                      <p:cNvPicPr/>
                      <p:nvPr/>
                    </p:nvPicPr>
                    <p:blipFill>
                      <a:blip r:embed="rId4"/>
                      <a:stretch>
                        <a:fillRect/>
                      </a:stretch>
                    </p:blipFill>
                    <p:spPr>
                      <a:xfrm>
                        <a:off x="2070100" y="673100"/>
                        <a:ext cx="7720013" cy="5727700"/>
                      </a:xfrm>
                      <a:prstGeom prst="rect">
                        <a:avLst/>
                      </a:prstGeom>
                    </p:spPr>
                  </p:pic>
                </p:oleObj>
              </mc:Fallback>
            </mc:AlternateContent>
          </a:graphicData>
        </a:graphic>
      </p:graphicFrame>
    </p:spTree>
    <p:extLst>
      <p:ext uri="{BB962C8B-B14F-4D97-AF65-F5344CB8AC3E}">
        <p14:creationId xmlns:p14="http://schemas.microsoft.com/office/powerpoint/2010/main" val="340674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Fumec</a:t>
            </a:r>
            <a:r>
              <a:rPr lang="pt-BR" dirty="0" smtClean="0"/>
              <a:t> </a:t>
            </a:r>
            <a:r>
              <a:rPr lang="pt-BR" dirty="0" err="1" smtClean="0"/>
              <a:t>Univertisty</a:t>
            </a:r>
            <a:endParaRPr lang="pt-BR" dirty="0"/>
          </a:p>
        </p:txBody>
      </p:sp>
      <p:sp>
        <p:nvSpPr>
          <p:cNvPr id="3" name="Espaço Reservado para Conteúdo 2"/>
          <p:cNvSpPr>
            <a:spLocks noGrp="1"/>
          </p:cNvSpPr>
          <p:nvPr>
            <p:ph idx="1"/>
          </p:nvPr>
        </p:nvSpPr>
        <p:spPr>
          <a:xfrm>
            <a:off x="852054" y="2132012"/>
            <a:ext cx="10515600" cy="4351338"/>
          </a:xfrm>
        </p:spPr>
        <p:txBody>
          <a:bodyPr/>
          <a:lstStyle/>
          <a:p>
            <a:r>
              <a:rPr lang="pt-BR" dirty="0" smtClean="0"/>
              <a:t>15.000 </a:t>
            </a:r>
            <a:r>
              <a:rPr lang="pt-BR" dirty="0" err="1" smtClean="0"/>
              <a:t>students</a:t>
            </a:r>
            <a:endParaRPr lang="pt-BR" dirty="0" smtClean="0"/>
          </a:p>
          <a:p>
            <a:r>
              <a:rPr lang="pt-BR" dirty="0" smtClean="0"/>
              <a:t>460 </a:t>
            </a:r>
            <a:r>
              <a:rPr lang="pt-BR" dirty="0" err="1" smtClean="0"/>
              <a:t>professors</a:t>
            </a:r>
            <a:endParaRPr lang="pt-BR" dirty="0" smtClean="0"/>
          </a:p>
          <a:p>
            <a:endParaRPr lang="pt-BR" dirty="0"/>
          </a:p>
          <a:p>
            <a:endParaRPr lang="pt-BR" dirty="0" smtClean="0"/>
          </a:p>
          <a:p>
            <a:endParaRPr lang="pt-BR" dirty="0"/>
          </a:p>
          <a:p>
            <a:endParaRPr lang="pt-BR" dirty="0" smtClean="0"/>
          </a:p>
          <a:p>
            <a:r>
              <a:rPr lang="pt-BR" dirty="0" smtClean="0"/>
              <a:t>City </a:t>
            </a:r>
            <a:r>
              <a:rPr lang="pt-BR" dirty="0" err="1" smtClean="0"/>
              <a:t>of</a:t>
            </a:r>
            <a:r>
              <a:rPr lang="pt-BR" dirty="0" smtClean="0"/>
              <a:t> Belo Horizonte  </a:t>
            </a:r>
          </a:p>
          <a:p>
            <a:r>
              <a:rPr lang="pt-BR" dirty="0" smtClean="0"/>
              <a:t>(3rd in </a:t>
            </a:r>
            <a:r>
              <a:rPr lang="pt-BR" dirty="0" err="1" smtClean="0"/>
              <a:t>population</a:t>
            </a:r>
            <a:r>
              <a:rPr lang="pt-BR" dirty="0" smtClean="0"/>
              <a:t> - </a:t>
            </a:r>
            <a:r>
              <a:rPr lang="pt-BR" dirty="0" err="1" smtClean="0"/>
              <a:t>Brazil</a:t>
            </a:r>
            <a:r>
              <a:rPr lang="pt-BR" dirty="0" smtClean="0"/>
              <a:t>)</a:t>
            </a:r>
          </a:p>
          <a:p>
            <a:endParaRPr lang="pt-BR" dirty="0"/>
          </a:p>
        </p:txBody>
      </p:sp>
      <p:pic>
        <p:nvPicPr>
          <p:cNvPr id="2050" name="Picture 2" descr="tour-vir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8" y="1492862"/>
            <a:ext cx="35337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sapt-a.akamaihd.net/fit-in/640x480/0aba6514fa60498e933b7cb34e61b042/u5hk2m2x-1792321508033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416" y="1492862"/>
            <a:ext cx="45529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viacaosandra.com.br/siteing/images/phocagallery/thumbs/phoca_thumb_l_belo%20horizonte%20fot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920" y="4209364"/>
            <a:ext cx="3361446" cy="2215499"/>
          </a:xfrm>
          <a:prstGeom prst="rect">
            <a:avLst/>
          </a:prstGeom>
          <a:noFill/>
          <a:extLst>
            <a:ext uri="{909E8E84-426E-40DD-AFC4-6F175D3DCCD1}">
              <a14:hiddenFill xmlns:a14="http://schemas.microsoft.com/office/drawing/2010/main">
                <a:solidFill>
                  <a:srgbClr val="FFFFFF"/>
                </a:solidFill>
              </a14:hiddenFill>
            </a:ext>
          </a:extLst>
        </p:spPr>
      </p:pic>
      <p:sp>
        <p:nvSpPr>
          <p:cNvPr id="4" name="Seta entalhada para a direita 3"/>
          <p:cNvSpPr/>
          <p:nvPr/>
        </p:nvSpPr>
        <p:spPr>
          <a:xfrm>
            <a:off x="4355432" y="5101390"/>
            <a:ext cx="4102768" cy="52939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2404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Results</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en-US" dirty="0" smtClean="0"/>
              <a:t>2.6 Analysis </a:t>
            </a:r>
            <a:r>
              <a:rPr lang="en-US" dirty="0"/>
              <a:t>of the Model and Conclusions</a:t>
            </a:r>
            <a:endParaRPr lang="pt-BR" dirty="0"/>
          </a:p>
          <a:p>
            <a:pPr marL="0" indent="0">
              <a:buNone/>
            </a:pPr>
            <a:r>
              <a:rPr lang="en-US" dirty="0"/>
              <a:t> </a:t>
            </a:r>
            <a:endParaRPr lang="pt-BR" dirty="0"/>
          </a:p>
          <a:p>
            <a:pPr marL="0" indent="0">
              <a:buNone/>
            </a:pPr>
            <a:r>
              <a:rPr lang="en-US" dirty="0"/>
              <a:t>The proposed Hypothetical model was capable of explaining </a:t>
            </a:r>
            <a:r>
              <a:rPr lang="en-US" b="1" dirty="0"/>
              <a:t>61% (R</a:t>
            </a:r>
            <a:r>
              <a:rPr lang="en-US" b="1" baseline="30000" dirty="0"/>
              <a:t>2</a:t>
            </a:r>
            <a:r>
              <a:rPr lang="en-US" b="1" dirty="0"/>
              <a:t>) of the purchasing intention of counterfeits and 53% of purchasing intention of originals. </a:t>
            </a:r>
            <a:endParaRPr lang="en-US" b="1" dirty="0" smtClean="0"/>
          </a:p>
          <a:p>
            <a:pPr marL="0" indent="0">
              <a:buNone/>
            </a:pPr>
            <a:endParaRPr lang="en-US" dirty="0" smtClean="0"/>
          </a:p>
          <a:p>
            <a:pPr marL="0" indent="0">
              <a:buNone/>
            </a:pPr>
            <a:r>
              <a:rPr lang="en-US" dirty="0" smtClean="0"/>
              <a:t>Findings </a:t>
            </a:r>
            <a:r>
              <a:rPr lang="en-US" dirty="0"/>
              <a:t>of this structural model showed that, the stronger the purchasing intentions in buying counterfeits, lower the purchasing intentions would be to buy the originals. </a:t>
            </a:r>
            <a:endParaRPr lang="en-US" dirty="0" smtClean="0"/>
          </a:p>
          <a:p>
            <a:pPr marL="0" indent="0">
              <a:buNone/>
            </a:pPr>
            <a:r>
              <a:rPr lang="en-US" dirty="0" smtClean="0"/>
              <a:t>. </a:t>
            </a:r>
            <a:endParaRPr lang="pt-BR" dirty="0"/>
          </a:p>
          <a:p>
            <a:endParaRPr lang="pt-BR" dirty="0"/>
          </a:p>
        </p:txBody>
      </p:sp>
    </p:spTree>
    <p:extLst>
      <p:ext uri="{BB962C8B-B14F-4D97-AF65-F5344CB8AC3E}">
        <p14:creationId xmlns:p14="http://schemas.microsoft.com/office/powerpoint/2010/main" val="164305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Results</a:t>
            </a:r>
            <a:endParaRPr lang="pt-BR" dirty="0"/>
          </a:p>
        </p:txBody>
      </p:sp>
      <p:sp>
        <p:nvSpPr>
          <p:cNvPr id="3" name="Espaço Reservado para Conteúdo 2"/>
          <p:cNvSpPr>
            <a:spLocks noGrp="1"/>
          </p:cNvSpPr>
          <p:nvPr>
            <p:ph idx="1"/>
          </p:nvPr>
        </p:nvSpPr>
        <p:spPr/>
        <p:txBody>
          <a:bodyPr>
            <a:normAutofit/>
          </a:bodyPr>
          <a:lstStyle/>
          <a:p>
            <a:r>
              <a:rPr lang="en-US" dirty="0"/>
              <a:t>At this point, we can verify that </a:t>
            </a:r>
            <a:r>
              <a:rPr lang="en-US" dirty="0" smtClean="0"/>
              <a:t>the </a:t>
            </a:r>
            <a:r>
              <a:rPr lang="en-US" b="1" dirty="0" smtClean="0"/>
              <a:t>buyers </a:t>
            </a:r>
            <a:r>
              <a:rPr lang="en-US" b="1" dirty="0"/>
              <a:t>of counterfeits are looking for hedonics benefits originated from the social group, that they are not attached to the brand and do not have their self-image enhanced with the ownership of a fake product. </a:t>
            </a:r>
            <a:endParaRPr lang="en-US" b="1" dirty="0" smtClean="0"/>
          </a:p>
          <a:p>
            <a:pPr marL="0" indent="0">
              <a:buNone/>
            </a:pPr>
            <a:r>
              <a:rPr lang="en-US" dirty="0" smtClean="0"/>
              <a:t> </a:t>
            </a:r>
            <a:endParaRPr lang="en-US" dirty="0"/>
          </a:p>
          <a:p>
            <a:r>
              <a:rPr lang="en-US" b="1" dirty="0" smtClean="0"/>
              <a:t>For </a:t>
            </a:r>
            <a:r>
              <a:rPr lang="en-US" b="1" dirty="0"/>
              <a:t>them, the brand acts more like an instrument for pleasure in front of the others, and it is “used” as a tool/object with which he/her has low emotional bonds and attachment </a:t>
            </a:r>
            <a:r>
              <a:rPr lang="en-US" b="1" dirty="0" smtClean="0"/>
              <a:t>with </a:t>
            </a:r>
            <a:r>
              <a:rPr lang="en-US" b="1" dirty="0"/>
              <a:t>the brand.</a:t>
            </a:r>
            <a:endParaRPr lang="pt-BR" b="1" dirty="0"/>
          </a:p>
          <a:p>
            <a:endParaRPr lang="pt-BR" dirty="0"/>
          </a:p>
        </p:txBody>
      </p:sp>
    </p:spTree>
    <p:extLst>
      <p:ext uri="{BB962C8B-B14F-4D97-AF65-F5344CB8AC3E}">
        <p14:creationId xmlns:p14="http://schemas.microsoft.com/office/powerpoint/2010/main" val="293008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i="1" dirty="0" smtClean="0"/>
              <a:t>Comparing Emerging and Developed Economies </a:t>
            </a:r>
            <a:r>
              <a:rPr lang="pt-BR" dirty="0" smtClean="0"/>
              <a:t/>
            </a:r>
            <a:br>
              <a:rPr lang="pt-BR" dirty="0" smtClean="0"/>
            </a:br>
            <a:endParaRPr lang="pt-BR" dirty="0"/>
          </a:p>
        </p:txBody>
      </p:sp>
      <p:sp>
        <p:nvSpPr>
          <p:cNvPr id="3" name="Espaço Reservado para Conteúdo 2"/>
          <p:cNvSpPr>
            <a:spLocks noGrp="1"/>
          </p:cNvSpPr>
          <p:nvPr>
            <p:ph idx="1"/>
          </p:nvPr>
        </p:nvSpPr>
        <p:spPr>
          <a:xfrm>
            <a:off x="838200" y="1825625"/>
            <a:ext cx="10515600" cy="4839870"/>
          </a:xfrm>
        </p:spPr>
        <p:txBody>
          <a:bodyPr>
            <a:normAutofit fontScale="62500" lnSpcReduction="20000"/>
          </a:bodyPr>
          <a:lstStyle/>
          <a:p>
            <a:r>
              <a:rPr lang="en-US" dirty="0"/>
              <a:t> </a:t>
            </a:r>
            <a:r>
              <a:rPr lang="en-US" dirty="0" smtClean="0"/>
              <a:t>Considering </a:t>
            </a:r>
            <a:r>
              <a:rPr lang="en-US" dirty="0"/>
              <a:t>the difference of the consumer behavior’s potential, due to cultural and economic influences from previous studies, we decided to compare the results of this work with a research conducted among the women from South Korea, carried out by </a:t>
            </a:r>
            <a:r>
              <a:rPr lang="en-US" dirty="0" err="1"/>
              <a:t>Yoo</a:t>
            </a:r>
            <a:r>
              <a:rPr lang="en-US" dirty="0"/>
              <a:t> &amp; Lee (2009). Concerning the impacts of </a:t>
            </a:r>
            <a:r>
              <a:rPr lang="en-US" b="1" dirty="0"/>
              <a:t>economic benefits on the purchasing intentions of counterfeits, in Brazil there is a stronger influence of the economic benefits (B=0.53) than in South Korea (B=0.10), </a:t>
            </a:r>
            <a:r>
              <a:rPr lang="en-US" dirty="0"/>
              <a:t>Comparing both countries, it is possible to observe that Brazil has lower incomes than South Korea, fact that could have had influence in these results.</a:t>
            </a:r>
            <a:endParaRPr lang="pt-BR" dirty="0"/>
          </a:p>
          <a:p>
            <a:pPr marL="0" indent="0">
              <a:buNone/>
            </a:pPr>
            <a:r>
              <a:rPr lang="en-US" dirty="0"/>
              <a:t> </a:t>
            </a:r>
            <a:endParaRPr lang="pt-BR" dirty="0" smtClean="0"/>
          </a:p>
          <a:p>
            <a:r>
              <a:rPr lang="en-US" dirty="0" smtClean="0"/>
              <a:t>The impact of hedonic benefits on the purchasing intention of counterfeits presented differences among the samples. According to the results, the </a:t>
            </a:r>
            <a:r>
              <a:rPr lang="en-US" b="1" dirty="0" smtClean="0"/>
              <a:t>Brazilian sample presented a weight of 0.34 (hedonic benefits-&gt;purchase intentions of counterfeits). However, the impact in South Korea was lower, of about 0.21. </a:t>
            </a:r>
            <a:r>
              <a:rPr lang="en-US" dirty="0" smtClean="0"/>
              <a:t>This means that the Brazilians are more hedonically, in the aspects regarding the purchase of luxury counterfeits. Hedonic benefits also presented significant impacts on the purchasing intention of originals in Brazil, reinforcing the right level of hedonism that is present in the luxury purchases in this country.</a:t>
            </a:r>
            <a:endParaRPr lang="pt-BR" dirty="0" smtClean="0"/>
          </a:p>
          <a:p>
            <a:pPr marL="0" indent="0">
              <a:buNone/>
            </a:pPr>
            <a:r>
              <a:rPr lang="en-US" dirty="0"/>
              <a:t> </a:t>
            </a:r>
            <a:endParaRPr lang="pt-BR" dirty="0"/>
          </a:p>
          <a:p>
            <a:r>
              <a:rPr lang="en-US" b="1" dirty="0"/>
              <a:t>Materialism (personality trait) presented similar behavior in both samples:</a:t>
            </a:r>
            <a:r>
              <a:rPr lang="en-US" dirty="0"/>
              <a:t> for Koreans and Brazilians, it was observed that consumers of genuine products are more materialistic than consumers of counterfeit products. Similar findings were found in a study conducted in India with the consumers of luxury products (Srinivasan, Srivastava &amp; Sandeep, 2014</a:t>
            </a:r>
            <a:r>
              <a:rPr lang="en-US" dirty="0" smtClean="0"/>
              <a:t>).</a:t>
            </a:r>
            <a:endParaRPr lang="pt-BR" dirty="0"/>
          </a:p>
        </p:txBody>
      </p:sp>
    </p:spTree>
    <p:extLst>
      <p:ext uri="{BB962C8B-B14F-4D97-AF65-F5344CB8AC3E}">
        <p14:creationId xmlns:p14="http://schemas.microsoft.com/office/powerpoint/2010/main" val="2075611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i="1" dirty="0" smtClean="0"/>
              <a:t>Contributions and Implications </a:t>
            </a:r>
            <a:endParaRPr lang="pt-BR" dirty="0"/>
          </a:p>
        </p:txBody>
      </p:sp>
      <p:sp>
        <p:nvSpPr>
          <p:cNvPr id="3" name="Espaço Reservado para Conteúdo 2"/>
          <p:cNvSpPr>
            <a:spLocks noGrp="1"/>
          </p:cNvSpPr>
          <p:nvPr>
            <p:ph idx="1"/>
          </p:nvPr>
        </p:nvSpPr>
        <p:spPr>
          <a:xfrm>
            <a:off x="824345" y="1777498"/>
            <a:ext cx="10515600" cy="5080501"/>
          </a:xfrm>
        </p:spPr>
        <p:txBody>
          <a:bodyPr>
            <a:normAutofit fontScale="77500" lnSpcReduction="20000"/>
          </a:bodyPr>
          <a:lstStyle/>
          <a:p>
            <a:r>
              <a:rPr lang="en-US" i="1" dirty="0"/>
              <a:t> </a:t>
            </a:r>
            <a:r>
              <a:rPr lang="en-US" dirty="0" smtClean="0"/>
              <a:t>As </a:t>
            </a:r>
            <a:r>
              <a:rPr lang="en-US" dirty="0"/>
              <a:t>consequences of these results, consistent managerial implications can emerge. One of them is the </a:t>
            </a:r>
            <a:r>
              <a:rPr lang="en-US" b="1" dirty="0"/>
              <a:t>opportunity for CMOs to communicate that the consumer´s self-image will not be enhanced through the ownership of counterfeits, as the owners have conscience that the product is a fake. </a:t>
            </a:r>
            <a:endParaRPr lang="en-US" b="1" dirty="0" smtClean="0"/>
          </a:p>
          <a:p>
            <a:endParaRPr lang="en-US" b="1" dirty="0" smtClean="0"/>
          </a:p>
          <a:p>
            <a:r>
              <a:rPr lang="en-US" dirty="0" smtClean="0"/>
              <a:t>They </a:t>
            </a:r>
            <a:r>
              <a:rPr lang="en-US" dirty="0"/>
              <a:t>can also work to </a:t>
            </a:r>
            <a:r>
              <a:rPr lang="en-US" b="1" dirty="0"/>
              <a:t>increase brand attachment in order to reduce the counterfeit purchases. </a:t>
            </a:r>
            <a:r>
              <a:rPr lang="en-US" dirty="0"/>
              <a:t>For the society in general, this paper can contribute with the strategies that induce a more ethical consumer-brand relationship behavior, reducing counterfeiting. The research innovates, as it arguments that consumer-brand relationships concepts (as brand attachment and self-congruence) have a key role in shaping anti-counterfeiting strategies. In this sense, new hypotheses about how consumer-brand relationships can affect counterfeiting should be proposed and explored. </a:t>
            </a:r>
            <a:endParaRPr lang="pt-BR" dirty="0"/>
          </a:p>
          <a:p>
            <a:pPr marL="0" indent="0">
              <a:buNone/>
            </a:pPr>
            <a:r>
              <a:rPr lang="en-US" dirty="0"/>
              <a:t> </a:t>
            </a:r>
            <a:endParaRPr lang="pt-BR" dirty="0"/>
          </a:p>
          <a:p>
            <a:r>
              <a:rPr lang="en-US" b="1" dirty="0"/>
              <a:t>Considering how important the counterfeiting is for firms and economies, it is possible to observe that this is a relevant field of study, which can be useful for the creation and development of theoretical and empirical backgrounds thought empirical studies, in order to understand and mitigate this critical societal phenomena</a:t>
            </a:r>
            <a:r>
              <a:rPr lang="en-US" b="1" dirty="0" smtClean="0"/>
              <a:t>.</a:t>
            </a:r>
            <a:endParaRPr lang="pt-BR" b="1" dirty="0"/>
          </a:p>
        </p:txBody>
      </p:sp>
    </p:spTree>
    <p:extLst>
      <p:ext uri="{BB962C8B-B14F-4D97-AF65-F5344CB8AC3E}">
        <p14:creationId xmlns:p14="http://schemas.microsoft.com/office/powerpoint/2010/main" val="3682399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smtClean="0"/>
              <a:t>Thanks</a:t>
            </a:r>
            <a:r>
              <a:rPr lang="pt-BR" dirty="0" smtClean="0"/>
              <a:t> !</a:t>
            </a:r>
            <a:endParaRPr lang="pt-BR" dirty="0"/>
          </a:p>
        </p:txBody>
      </p:sp>
      <p:sp>
        <p:nvSpPr>
          <p:cNvPr id="5" name="Espaço Reservado para Texto 4"/>
          <p:cNvSpPr>
            <a:spLocks noGrp="1"/>
          </p:cNvSpPr>
          <p:nvPr>
            <p:ph type="body" idx="1"/>
          </p:nvPr>
        </p:nvSpPr>
        <p:spPr/>
        <p:txBody>
          <a:bodyPr/>
          <a:lstStyle/>
          <a:p>
            <a:endParaRPr lang="pt-BR" dirty="0"/>
          </a:p>
        </p:txBody>
      </p:sp>
      <p:pic>
        <p:nvPicPr>
          <p:cNvPr id="6" name="Picture 2" descr="Universidade FU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07" y="5765"/>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rotWithShape="1">
          <a:blip r:embed="rId3"/>
          <a:srcRect l="18494" t="30180" r="36515" b="52490"/>
          <a:stretch/>
        </p:blipFill>
        <p:spPr>
          <a:xfrm>
            <a:off x="9642763" y="126396"/>
            <a:ext cx="2354380" cy="509857"/>
          </a:xfrm>
          <a:prstGeom prst="rect">
            <a:avLst/>
          </a:prstGeom>
        </p:spPr>
      </p:pic>
      <p:pic>
        <p:nvPicPr>
          <p:cNvPr id="2" name="Imagem 1"/>
          <p:cNvPicPr>
            <a:picLocks noChangeAspect="1"/>
          </p:cNvPicPr>
          <p:nvPr/>
        </p:nvPicPr>
        <p:blipFill rotWithShape="1">
          <a:blip r:embed="rId4"/>
          <a:srcRect l="12668" t="8552" r="17125" b="80114"/>
          <a:stretch/>
        </p:blipFill>
        <p:spPr>
          <a:xfrm>
            <a:off x="1669618" y="1982091"/>
            <a:ext cx="9134777" cy="829084"/>
          </a:xfrm>
          <a:prstGeom prst="rect">
            <a:avLst/>
          </a:prstGeom>
        </p:spPr>
      </p:pic>
      <p:pic>
        <p:nvPicPr>
          <p:cNvPr id="6146" name="Picture 2" descr="http://creativecores.com/liveprojects/CBRA2/media/uploads/images/cbra_logo_d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725" y="721660"/>
            <a:ext cx="7880866" cy="1049358"/>
          </a:xfrm>
          <a:prstGeom prst="rect">
            <a:avLst/>
          </a:prstGeom>
          <a:solidFill>
            <a:schemeClr val="tx1"/>
          </a:solidFill>
        </p:spPr>
      </p:pic>
      <p:sp>
        <p:nvSpPr>
          <p:cNvPr id="3" name="CaixaDeTexto 2"/>
          <p:cNvSpPr txBox="1"/>
          <p:nvPr/>
        </p:nvSpPr>
        <p:spPr>
          <a:xfrm>
            <a:off x="9190787" y="2445726"/>
            <a:ext cx="1613608" cy="369332"/>
          </a:xfrm>
          <a:prstGeom prst="rect">
            <a:avLst/>
          </a:prstGeom>
          <a:solidFill>
            <a:schemeClr val="accent1">
              <a:lumMod val="50000"/>
            </a:schemeClr>
          </a:solidFill>
        </p:spPr>
        <p:txBody>
          <a:bodyPr wrap="square" rtlCol="0">
            <a:spAutoFit/>
          </a:bodyPr>
          <a:lstStyle/>
          <a:p>
            <a:r>
              <a:rPr lang="pt-BR" dirty="0" smtClean="0">
                <a:solidFill>
                  <a:schemeClr val="bg1"/>
                </a:solidFill>
              </a:rPr>
              <a:t>-01  00   00</a:t>
            </a:r>
            <a:endParaRPr lang="pt-BR" dirty="0">
              <a:solidFill>
                <a:schemeClr val="bg1"/>
              </a:solidFill>
            </a:endParaRPr>
          </a:p>
        </p:txBody>
      </p:sp>
    </p:spTree>
    <p:extLst>
      <p:ext uri="{BB962C8B-B14F-4D97-AF65-F5344CB8AC3E}">
        <p14:creationId xmlns:p14="http://schemas.microsoft.com/office/powerpoint/2010/main" val="163452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831850" y="3404937"/>
            <a:ext cx="10515600" cy="2684713"/>
          </a:xfrm>
        </p:spPr>
        <p:txBody>
          <a:bodyPr>
            <a:normAutofit lnSpcReduction="10000"/>
          </a:bodyPr>
          <a:lstStyle/>
          <a:p>
            <a:r>
              <a:rPr lang="pt-BR" b="1" dirty="0" err="1" smtClean="0">
                <a:solidFill>
                  <a:schemeClr val="tx1"/>
                </a:solidFill>
              </a:rPr>
              <a:t>Antecedents</a:t>
            </a:r>
            <a:r>
              <a:rPr lang="pt-BR" b="1" dirty="0" smtClean="0">
                <a:solidFill>
                  <a:schemeClr val="tx1"/>
                </a:solidFill>
              </a:rPr>
              <a:t> </a:t>
            </a:r>
            <a:r>
              <a:rPr lang="pt-BR" b="1" dirty="0" err="1" smtClean="0">
                <a:solidFill>
                  <a:schemeClr val="tx1"/>
                </a:solidFill>
              </a:rPr>
              <a:t>of</a:t>
            </a:r>
            <a:r>
              <a:rPr lang="pt-BR" b="1" dirty="0" smtClean="0">
                <a:solidFill>
                  <a:schemeClr val="tx1"/>
                </a:solidFill>
              </a:rPr>
              <a:t> </a:t>
            </a:r>
            <a:r>
              <a:rPr lang="pt-BR" b="1" dirty="0" err="1" smtClean="0">
                <a:solidFill>
                  <a:schemeClr val="tx1"/>
                </a:solidFill>
              </a:rPr>
              <a:t>Fraud</a:t>
            </a:r>
            <a:r>
              <a:rPr lang="pt-BR" b="1" dirty="0" smtClean="0">
                <a:solidFill>
                  <a:schemeClr val="tx1"/>
                </a:solidFill>
              </a:rPr>
              <a:t>  </a:t>
            </a:r>
            <a:r>
              <a:rPr lang="pt-BR" b="1" dirty="0" err="1" smtClean="0">
                <a:solidFill>
                  <a:schemeClr val="tx1"/>
                </a:solidFill>
              </a:rPr>
              <a:t>of</a:t>
            </a:r>
            <a:r>
              <a:rPr lang="pt-BR" b="1" dirty="0" smtClean="0">
                <a:solidFill>
                  <a:schemeClr val="tx1"/>
                </a:solidFill>
              </a:rPr>
              <a:t> Electric Power</a:t>
            </a:r>
            <a:r>
              <a:rPr lang="pt-BR" dirty="0" smtClean="0">
                <a:solidFill>
                  <a:schemeClr val="tx1"/>
                </a:solidFill>
              </a:rPr>
              <a:t> </a:t>
            </a:r>
            <a:r>
              <a:rPr lang="pt-BR" dirty="0" err="1" smtClean="0">
                <a:solidFill>
                  <a:schemeClr val="tx1"/>
                </a:solidFill>
              </a:rPr>
              <a:t>done</a:t>
            </a:r>
            <a:r>
              <a:rPr lang="pt-BR" dirty="0" smtClean="0">
                <a:solidFill>
                  <a:schemeClr val="tx1"/>
                </a:solidFill>
              </a:rPr>
              <a:t> </a:t>
            </a:r>
            <a:r>
              <a:rPr lang="pt-BR" dirty="0" err="1" smtClean="0">
                <a:solidFill>
                  <a:schemeClr val="tx1"/>
                </a:solidFill>
              </a:rPr>
              <a:t>by</a:t>
            </a:r>
            <a:r>
              <a:rPr lang="pt-BR" dirty="0" smtClean="0">
                <a:solidFill>
                  <a:schemeClr val="tx1"/>
                </a:solidFill>
              </a:rPr>
              <a:t> </a:t>
            </a:r>
            <a:r>
              <a:rPr lang="pt-BR" dirty="0" err="1" smtClean="0">
                <a:solidFill>
                  <a:schemeClr val="tx1"/>
                </a:solidFill>
              </a:rPr>
              <a:t>Consumers</a:t>
            </a:r>
            <a:r>
              <a:rPr lang="pt-BR" dirty="0" smtClean="0">
                <a:solidFill>
                  <a:schemeClr val="tx1"/>
                </a:solidFill>
              </a:rPr>
              <a:t> (</a:t>
            </a:r>
            <a:r>
              <a:rPr lang="pt-BR" dirty="0" err="1" smtClean="0">
                <a:solidFill>
                  <a:schemeClr val="tx1"/>
                </a:solidFill>
              </a:rPr>
              <a:t>steal</a:t>
            </a:r>
            <a:r>
              <a:rPr lang="pt-BR" dirty="0" smtClean="0">
                <a:solidFill>
                  <a:schemeClr val="tx1"/>
                </a:solidFill>
              </a:rPr>
              <a:t> </a:t>
            </a:r>
            <a:r>
              <a:rPr lang="pt-BR" dirty="0" err="1" smtClean="0">
                <a:solidFill>
                  <a:schemeClr val="tx1"/>
                </a:solidFill>
              </a:rPr>
              <a:t>energy</a:t>
            </a:r>
            <a:r>
              <a:rPr lang="pt-BR" dirty="0" smtClean="0">
                <a:solidFill>
                  <a:schemeClr val="tx1"/>
                </a:solidFill>
              </a:rPr>
              <a:t> </a:t>
            </a:r>
            <a:r>
              <a:rPr lang="pt-BR" dirty="0" err="1" smtClean="0">
                <a:solidFill>
                  <a:schemeClr val="tx1"/>
                </a:solidFill>
              </a:rPr>
              <a:t>at</a:t>
            </a:r>
            <a:r>
              <a:rPr lang="pt-BR" dirty="0" smtClean="0">
                <a:solidFill>
                  <a:schemeClr val="tx1"/>
                </a:solidFill>
              </a:rPr>
              <a:t> home)</a:t>
            </a:r>
          </a:p>
          <a:p>
            <a:endParaRPr lang="pt-BR" dirty="0">
              <a:solidFill>
                <a:schemeClr val="tx1"/>
              </a:solidFill>
            </a:endParaRPr>
          </a:p>
          <a:p>
            <a:r>
              <a:rPr lang="pt-BR" dirty="0" smtClean="0">
                <a:solidFill>
                  <a:schemeClr val="tx1"/>
                </a:solidFill>
              </a:rPr>
              <a:t>Crime </a:t>
            </a:r>
            <a:r>
              <a:rPr lang="pt-BR" dirty="0" err="1" smtClean="0">
                <a:solidFill>
                  <a:schemeClr val="tx1"/>
                </a:solidFill>
              </a:rPr>
              <a:t>Theory</a:t>
            </a:r>
            <a:r>
              <a:rPr lang="pt-BR" dirty="0" smtClean="0">
                <a:solidFill>
                  <a:schemeClr val="tx1"/>
                </a:solidFill>
              </a:rPr>
              <a:t> (Crime Life </a:t>
            </a:r>
            <a:r>
              <a:rPr lang="pt-BR" dirty="0" err="1" smtClean="0">
                <a:solidFill>
                  <a:schemeClr val="tx1"/>
                </a:solidFill>
              </a:rPr>
              <a:t>Styles</a:t>
            </a:r>
            <a:r>
              <a:rPr lang="pt-BR" dirty="0">
                <a:solidFill>
                  <a:schemeClr val="tx1"/>
                </a:solidFill>
              </a:rPr>
              <a:t>) Walters (1990).</a:t>
            </a:r>
          </a:p>
          <a:p>
            <a:endParaRPr lang="pt-BR" dirty="0">
              <a:solidFill>
                <a:schemeClr val="tx1"/>
              </a:solidFill>
            </a:endParaRPr>
          </a:p>
          <a:p>
            <a:pPr marL="342900" indent="-342900">
              <a:buFontTx/>
              <a:buChar char="-"/>
            </a:pPr>
            <a:r>
              <a:rPr lang="pt-BR" dirty="0" smtClean="0">
                <a:solidFill>
                  <a:schemeClr val="tx1"/>
                </a:solidFill>
              </a:rPr>
              <a:t>No </a:t>
            </a:r>
            <a:r>
              <a:rPr lang="pt-BR" dirty="0" err="1" smtClean="0">
                <a:solidFill>
                  <a:schemeClr val="tx1"/>
                </a:solidFill>
              </a:rPr>
              <a:t>relation</a:t>
            </a:r>
            <a:r>
              <a:rPr lang="pt-BR" dirty="0" smtClean="0">
                <a:solidFill>
                  <a:schemeClr val="tx1"/>
                </a:solidFill>
              </a:rPr>
              <a:t> </a:t>
            </a:r>
            <a:r>
              <a:rPr lang="pt-BR" dirty="0" err="1" smtClean="0">
                <a:solidFill>
                  <a:schemeClr val="tx1"/>
                </a:solidFill>
              </a:rPr>
              <a:t>with</a:t>
            </a:r>
            <a:r>
              <a:rPr lang="pt-BR" dirty="0" smtClean="0">
                <a:solidFill>
                  <a:schemeClr val="tx1"/>
                </a:solidFill>
              </a:rPr>
              <a:t> </a:t>
            </a:r>
            <a:r>
              <a:rPr lang="pt-BR" dirty="0" err="1" smtClean="0">
                <a:solidFill>
                  <a:schemeClr val="tx1"/>
                </a:solidFill>
              </a:rPr>
              <a:t>lack</a:t>
            </a:r>
            <a:r>
              <a:rPr lang="pt-BR" dirty="0" smtClean="0">
                <a:solidFill>
                  <a:schemeClr val="tx1"/>
                </a:solidFill>
              </a:rPr>
              <a:t> </a:t>
            </a:r>
            <a:r>
              <a:rPr lang="pt-BR" dirty="0" err="1" smtClean="0">
                <a:solidFill>
                  <a:schemeClr val="tx1"/>
                </a:solidFill>
              </a:rPr>
              <a:t>of</a:t>
            </a:r>
            <a:r>
              <a:rPr lang="pt-BR" dirty="0" smtClean="0">
                <a:solidFill>
                  <a:schemeClr val="tx1"/>
                </a:solidFill>
              </a:rPr>
              <a:t> Money</a:t>
            </a:r>
          </a:p>
          <a:p>
            <a:pPr marL="342900" indent="-342900">
              <a:buFontTx/>
              <a:buChar char="-"/>
            </a:pPr>
            <a:r>
              <a:rPr lang="pt-BR" dirty="0" err="1" smtClean="0">
                <a:solidFill>
                  <a:schemeClr val="tx1"/>
                </a:solidFill>
              </a:rPr>
              <a:t>Consumers</a:t>
            </a:r>
            <a:r>
              <a:rPr lang="pt-BR" dirty="0" smtClean="0">
                <a:solidFill>
                  <a:schemeClr val="tx1"/>
                </a:solidFill>
              </a:rPr>
              <a:t> use </a:t>
            </a:r>
            <a:r>
              <a:rPr lang="pt-BR" dirty="0" err="1" smtClean="0">
                <a:solidFill>
                  <a:schemeClr val="tx1"/>
                </a:solidFill>
              </a:rPr>
              <a:t>the</a:t>
            </a:r>
            <a:r>
              <a:rPr lang="pt-BR" dirty="0" smtClean="0">
                <a:solidFill>
                  <a:schemeClr val="tx1"/>
                </a:solidFill>
              </a:rPr>
              <a:t> </a:t>
            </a:r>
            <a:r>
              <a:rPr lang="pt-BR" dirty="0" err="1" smtClean="0">
                <a:solidFill>
                  <a:schemeClr val="tx1"/>
                </a:solidFill>
              </a:rPr>
              <a:t>saved</a:t>
            </a:r>
            <a:r>
              <a:rPr lang="pt-BR" dirty="0" smtClean="0">
                <a:solidFill>
                  <a:schemeClr val="tx1"/>
                </a:solidFill>
              </a:rPr>
              <a:t> </a:t>
            </a:r>
            <a:r>
              <a:rPr lang="pt-BR" dirty="0" err="1" smtClean="0">
                <a:solidFill>
                  <a:schemeClr val="tx1"/>
                </a:solidFill>
              </a:rPr>
              <a:t>money</a:t>
            </a:r>
            <a:r>
              <a:rPr lang="pt-BR" dirty="0" smtClean="0">
                <a:solidFill>
                  <a:schemeClr val="tx1"/>
                </a:solidFill>
              </a:rPr>
              <a:t> </a:t>
            </a:r>
            <a:r>
              <a:rPr lang="pt-BR" dirty="0" err="1" smtClean="0">
                <a:solidFill>
                  <a:schemeClr val="tx1"/>
                </a:solidFill>
              </a:rPr>
              <a:t>to</a:t>
            </a:r>
            <a:r>
              <a:rPr lang="pt-BR" dirty="0" smtClean="0">
                <a:solidFill>
                  <a:schemeClr val="tx1"/>
                </a:solidFill>
              </a:rPr>
              <a:t> </a:t>
            </a:r>
            <a:r>
              <a:rPr lang="pt-BR" dirty="0" err="1" smtClean="0">
                <a:solidFill>
                  <a:schemeClr val="tx1"/>
                </a:solidFill>
              </a:rPr>
              <a:t>buy</a:t>
            </a:r>
            <a:r>
              <a:rPr lang="pt-BR" dirty="0" smtClean="0">
                <a:solidFill>
                  <a:schemeClr val="tx1"/>
                </a:solidFill>
              </a:rPr>
              <a:t> new </a:t>
            </a:r>
            <a:r>
              <a:rPr lang="pt-BR" dirty="0" err="1" smtClean="0">
                <a:solidFill>
                  <a:schemeClr val="tx1"/>
                </a:solidFill>
              </a:rPr>
              <a:t>objects</a:t>
            </a:r>
            <a:r>
              <a:rPr lang="pt-BR" dirty="0" smtClean="0">
                <a:solidFill>
                  <a:schemeClr val="tx1"/>
                </a:solidFill>
              </a:rPr>
              <a:t> </a:t>
            </a:r>
            <a:r>
              <a:rPr lang="pt-BR" dirty="0" err="1" smtClean="0">
                <a:solidFill>
                  <a:schemeClr val="tx1"/>
                </a:solidFill>
              </a:rPr>
              <a:t>or</a:t>
            </a:r>
            <a:r>
              <a:rPr lang="pt-BR" dirty="0" smtClean="0">
                <a:solidFill>
                  <a:schemeClr val="tx1"/>
                </a:solidFill>
              </a:rPr>
              <a:t> </a:t>
            </a:r>
            <a:r>
              <a:rPr lang="pt-BR" dirty="0" err="1" smtClean="0">
                <a:solidFill>
                  <a:schemeClr val="tx1"/>
                </a:solidFill>
              </a:rPr>
              <a:t>pay</a:t>
            </a:r>
            <a:r>
              <a:rPr lang="pt-BR" dirty="0" smtClean="0">
                <a:solidFill>
                  <a:schemeClr val="tx1"/>
                </a:solidFill>
              </a:rPr>
              <a:t> diferente </a:t>
            </a:r>
            <a:r>
              <a:rPr lang="pt-BR" dirty="0" err="1" smtClean="0">
                <a:solidFill>
                  <a:schemeClr val="tx1"/>
                </a:solidFill>
              </a:rPr>
              <a:t>bills</a:t>
            </a:r>
            <a:endParaRPr lang="pt-BR" dirty="0">
              <a:solidFill>
                <a:schemeClr val="tx1"/>
              </a:solidFill>
            </a:endParaRPr>
          </a:p>
        </p:txBody>
      </p:sp>
      <p:pic>
        <p:nvPicPr>
          <p:cNvPr id="10" name="Imagem 9"/>
          <p:cNvPicPr>
            <a:picLocks noChangeAspect="1"/>
          </p:cNvPicPr>
          <p:nvPr/>
        </p:nvPicPr>
        <p:blipFill>
          <a:blip r:embed="rId2"/>
          <a:stretch>
            <a:fillRect/>
          </a:stretch>
        </p:blipFill>
        <p:spPr>
          <a:xfrm>
            <a:off x="2180207" y="1847025"/>
            <a:ext cx="9356268" cy="1425563"/>
          </a:xfrm>
          <a:prstGeom prst="rect">
            <a:avLst/>
          </a:prstGeom>
        </p:spPr>
      </p:pic>
    </p:spTree>
    <p:extLst>
      <p:ext uri="{BB962C8B-B14F-4D97-AF65-F5344CB8AC3E}">
        <p14:creationId xmlns:p14="http://schemas.microsoft.com/office/powerpoint/2010/main" val="311263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6" name="Imagem 5"/>
          <p:cNvPicPr>
            <a:picLocks noChangeAspect="1"/>
          </p:cNvPicPr>
          <p:nvPr/>
        </p:nvPicPr>
        <p:blipFill>
          <a:blip r:embed="rId2"/>
          <a:stretch>
            <a:fillRect/>
          </a:stretch>
        </p:blipFill>
        <p:spPr>
          <a:xfrm>
            <a:off x="1244602" y="1648327"/>
            <a:ext cx="10700649" cy="1749076"/>
          </a:xfrm>
          <a:prstGeom prst="rect">
            <a:avLst/>
          </a:prstGeom>
        </p:spPr>
      </p:pic>
    </p:spTree>
    <p:extLst>
      <p:ext uri="{BB962C8B-B14F-4D97-AF65-F5344CB8AC3E}">
        <p14:creationId xmlns:p14="http://schemas.microsoft.com/office/powerpoint/2010/main" val="3910939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1549940" y="1241799"/>
            <a:ext cx="8329506" cy="3347664"/>
          </a:xfrm>
          <a:prstGeom prst="rect">
            <a:avLst/>
          </a:prstGeom>
        </p:spPr>
      </p:pic>
    </p:spTree>
    <p:extLst>
      <p:ext uri="{BB962C8B-B14F-4D97-AF65-F5344CB8AC3E}">
        <p14:creationId xmlns:p14="http://schemas.microsoft.com/office/powerpoint/2010/main" val="3018797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375534" y="1453020"/>
            <a:ext cx="11428232" cy="1804630"/>
          </a:xfrm>
          <a:prstGeom prst="rect">
            <a:avLst/>
          </a:prstGeom>
        </p:spPr>
      </p:pic>
    </p:spTree>
    <p:extLst>
      <p:ext uri="{BB962C8B-B14F-4D97-AF65-F5344CB8AC3E}">
        <p14:creationId xmlns:p14="http://schemas.microsoft.com/office/powerpoint/2010/main" val="143270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Introduction</a:t>
            </a:r>
            <a:endParaRPr lang="pt-BR" dirty="0"/>
          </a:p>
        </p:txBody>
      </p:sp>
      <p:sp>
        <p:nvSpPr>
          <p:cNvPr id="3" name="Espaço Reservado para Conteúdo 2"/>
          <p:cNvSpPr>
            <a:spLocks noGrp="1"/>
          </p:cNvSpPr>
          <p:nvPr>
            <p:ph idx="1"/>
          </p:nvPr>
        </p:nvSpPr>
        <p:spPr/>
        <p:txBody>
          <a:bodyPr>
            <a:normAutofit/>
          </a:bodyPr>
          <a:lstStyle/>
          <a:p>
            <a:r>
              <a:rPr lang="en-US" dirty="0"/>
              <a:t>The luxury industry has a significant market share in the global economy. </a:t>
            </a:r>
            <a:endParaRPr lang="en-US" dirty="0" smtClean="0"/>
          </a:p>
          <a:p>
            <a:r>
              <a:rPr lang="en-US" dirty="0" smtClean="0"/>
              <a:t>The </a:t>
            </a:r>
            <a:r>
              <a:rPr lang="en-US" b="1" dirty="0"/>
              <a:t>number of its consumers </a:t>
            </a:r>
            <a:r>
              <a:rPr lang="en-US" dirty="0"/>
              <a:t>in the world has tripled in the last 20 years: from about </a:t>
            </a:r>
            <a:r>
              <a:rPr lang="en-US" b="1" dirty="0"/>
              <a:t>90 million people in 1995 up to 330 million in late </a:t>
            </a:r>
            <a:r>
              <a:rPr lang="en-US" b="1" dirty="0" smtClean="0"/>
              <a:t>2013</a:t>
            </a:r>
            <a:r>
              <a:rPr lang="en-US" dirty="0" smtClean="0"/>
              <a:t> (Bain </a:t>
            </a:r>
            <a:r>
              <a:rPr lang="en-US" dirty="0"/>
              <a:t>&amp; </a:t>
            </a:r>
            <a:r>
              <a:rPr lang="en-US" dirty="0" smtClean="0"/>
              <a:t>Company, 2014</a:t>
            </a:r>
            <a:r>
              <a:rPr lang="en-US" dirty="0"/>
              <a:t>). </a:t>
            </a:r>
            <a:endParaRPr lang="en-US" dirty="0" smtClean="0"/>
          </a:p>
          <a:p>
            <a:r>
              <a:rPr lang="en-US" dirty="0" smtClean="0"/>
              <a:t>This </a:t>
            </a:r>
            <a:r>
              <a:rPr lang="en-US" dirty="0"/>
              <a:t>market will reach </a:t>
            </a:r>
            <a:r>
              <a:rPr lang="en-US" b="1" dirty="0"/>
              <a:t>400 million consumers by 2020 </a:t>
            </a:r>
            <a:r>
              <a:rPr lang="en-US" dirty="0"/>
              <a:t>and 500 million people in 2030. </a:t>
            </a:r>
            <a:endParaRPr lang="en-US" dirty="0" smtClean="0"/>
          </a:p>
          <a:p>
            <a:r>
              <a:rPr lang="en-US" dirty="0" smtClean="0"/>
              <a:t>This </a:t>
            </a:r>
            <a:r>
              <a:rPr lang="en-US" dirty="0"/>
              <a:t>scenario is not different in the emerging economies. According to Modesto (2007), </a:t>
            </a:r>
            <a:r>
              <a:rPr lang="en-US" b="1" dirty="0"/>
              <a:t>Brazil </a:t>
            </a:r>
            <a:r>
              <a:rPr lang="en-US" dirty="0"/>
              <a:t>has an attractive market for luxury </a:t>
            </a:r>
            <a:r>
              <a:rPr lang="en-US" dirty="0" smtClean="0"/>
              <a:t>entrepreneurs.</a:t>
            </a:r>
          </a:p>
          <a:p>
            <a:endParaRPr lang="pt-BR" dirty="0"/>
          </a:p>
        </p:txBody>
      </p:sp>
    </p:spTree>
    <p:extLst>
      <p:ext uri="{BB962C8B-B14F-4D97-AF65-F5344CB8AC3E}">
        <p14:creationId xmlns:p14="http://schemas.microsoft.com/office/powerpoint/2010/main" val="243376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Introduction</a:t>
            </a:r>
            <a:endParaRPr lang="pt-BR" dirty="0"/>
          </a:p>
        </p:txBody>
      </p:sp>
      <p:sp>
        <p:nvSpPr>
          <p:cNvPr id="3" name="Espaço Reservado para Conteúdo 2"/>
          <p:cNvSpPr>
            <a:spLocks noGrp="1"/>
          </p:cNvSpPr>
          <p:nvPr>
            <p:ph idx="1"/>
          </p:nvPr>
        </p:nvSpPr>
        <p:spPr/>
        <p:txBody>
          <a:bodyPr>
            <a:normAutofit lnSpcReduction="10000"/>
          </a:bodyPr>
          <a:lstStyle/>
          <a:p>
            <a:r>
              <a:rPr lang="en-US" dirty="0" err="1" smtClean="0"/>
              <a:t>Strehlau</a:t>
            </a:r>
            <a:r>
              <a:rPr lang="en-US" dirty="0" smtClean="0"/>
              <a:t> </a:t>
            </a:r>
            <a:r>
              <a:rPr lang="en-US" dirty="0"/>
              <a:t>et al. (2014) arguments that </a:t>
            </a:r>
            <a:r>
              <a:rPr lang="en-US" b="1" dirty="0"/>
              <a:t>buyers of originals </a:t>
            </a:r>
            <a:r>
              <a:rPr lang="en-US" dirty="0"/>
              <a:t>are not indifferent to counterfeiting, as they </a:t>
            </a:r>
            <a:r>
              <a:rPr lang="en-US" b="1" dirty="0"/>
              <a:t>can stop buying a brand if they perceive high levels in the sales of faked products in the market. </a:t>
            </a:r>
            <a:endParaRPr lang="en-US" b="1" dirty="0" smtClean="0"/>
          </a:p>
          <a:p>
            <a:endParaRPr lang="en-US" b="1" dirty="0" smtClean="0"/>
          </a:p>
          <a:p>
            <a:r>
              <a:rPr lang="en-US" dirty="0" smtClean="0"/>
              <a:t>In </a:t>
            </a:r>
            <a:r>
              <a:rPr lang="en-US" dirty="0"/>
              <a:t>the same way, </a:t>
            </a:r>
            <a:r>
              <a:rPr lang="en-US" b="1" dirty="0"/>
              <a:t>buyers of counterfeits have the expectancy that the brand will keep, in the future, its status and its prestigious image in the society. </a:t>
            </a:r>
            <a:endParaRPr lang="en-US" b="1" dirty="0" smtClean="0"/>
          </a:p>
          <a:p>
            <a:endParaRPr lang="en-US" dirty="0" smtClean="0"/>
          </a:p>
          <a:p>
            <a:r>
              <a:rPr lang="en-US" dirty="0" smtClean="0"/>
              <a:t>According </a:t>
            </a:r>
            <a:r>
              <a:rPr lang="en-US" dirty="0"/>
              <a:t>to these authors, </a:t>
            </a:r>
            <a:r>
              <a:rPr lang="en-US" b="1" dirty="0"/>
              <a:t>the desire to buy a fake product is anchored on the desire to buy the original brand</a:t>
            </a:r>
            <a:r>
              <a:rPr lang="en-US" b="1" dirty="0" smtClean="0"/>
              <a:t>. </a:t>
            </a:r>
            <a:endParaRPr lang="pt-BR" b="1" dirty="0"/>
          </a:p>
          <a:p>
            <a:endParaRPr lang="pt-BR" dirty="0"/>
          </a:p>
        </p:txBody>
      </p:sp>
    </p:spTree>
    <p:extLst>
      <p:ext uri="{BB962C8B-B14F-4D97-AF65-F5344CB8AC3E}">
        <p14:creationId xmlns:p14="http://schemas.microsoft.com/office/powerpoint/2010/main" val="57140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Introduction</a:t>
            </a:r>
            <a:r>
              <a:rPr lang="pt-BR" dirty="0" smtClean="0"/>
              <a:t> </a:t>
            </a:r>
            <a:endParaRPr lang="pt-BR" dirty="0"/>
          </a:p>
        </p:txBody>
      </p:sp>
      <p:sp>
        <p:nvSpPr>
          <p:cNvPr id="3" name="Espaço Reservado para Conteúdo 2"/>
          <p:cNvSpPr>
            <a:spLocks noGrp="1"/>
          </p:cNvSpPr>
          <p:nvPr>
            <p:ph idx="1"/>
          </p:nvPr>
        </p:nvSpPr>
        <p:spPr/>
        <p:txBody>
          <a:bodyPr>
            <a:normAutofit fontScale="92500"/>
          </a:bodyPr>
          <a:lstStyle/>
          <a:p>
            <a:r>
              <a:rPr lang="en-US" dirty="0"/>
              <a:t>On the other hand, an issue that challenges luxury brands is the </a:t>
            </a:r>
            <a:r>
              <a:rPr lang="en-US" b="1" dirty="0"/>
              <a:t>growing number of companies that are counterfeiting their products</a:t>
            </a:r>
            <a:r>
              <a:rPr lang="en-US" dirty="0"/>
              <a:t>. </a:t>
            </a:r>
            <a:endParaRPr lang="en-US" dirty="0" smtClean="0"/>
          </a:p>
          <a:p>
            <a:endParaRPr lang="en-US" dirty="0" smtClean="0"/>
          </a:p>
          <a:p>
            <a:r>
              <a:rPr lang="en-US" dirty="0" err="1" smtClean="0"/>
              <a:t>Yoo</a:t>
            </a:r>
            <a:r>
              <a:rPr lang="en-US" dirty="0" smtClean="0"/>
              <a:t> </a:t>
            </a:r>
            <a:r>
              <a:rPr lang="en-US" dirty="0"/>
              <a:t>and Lee (2005) define counterfeiting as the practice of </a:t>
            </a:r>
            <a:r>
              <a:rPr lang="en-US" b="1" dirty="0"/>
              <a:t>manufacturing or selling products using a brand owner's trademark without the permission </a:t>
            </a:r>
            <a:r>
              <a:rPr lang="en-US" dirty="0"/>
              <a:t>or the trademark owner’s oversight. </a:t>
            </a:r>
            <a:endParaRPr lang="en-US" dirty="0" smtClean="0"/>
          </a:p>
          <a:p>
            <a:endParaRPr lang="en-US" dirty="0" smtClean="0"/>
          </a:p>
          <a:p>
            <a:r>
              <a:rPr lang="en-US" dirty="0" smtClean="0"/>
              <a:t>Counterfeit </a:t>
            </a:r>
            <a:r>
              <a:rPr lang="en-US" dirty="0"/>
              <a:t>products </a:t>
            </a:r>
            <a:r>
              <a:rPr lang="en-US" b="1" dirty="0"/>
              <a:t>bring serious economic losses for the original luxury brands’ and cause serious social problems, such as the decrease in the creation of formal jobs, tax evasion and rising violence</a:t>
            </a:r>
            <a:r>
              <a:rPr lang="en-US" dirty="0"/>
              <a:t> (Kim et. al., 2008</a:t>
            </a:r>
            <a:r>
              <a:rPr lang="en-US" dirty="0" smtClean="0"/>
              <a:t>).</a:t>
            </a:r>
            <a:r>
              <a:rPr lang="en-US" dirty="0"/>
              <a:t> </a:t>
            </a:r>
            <a:endParaRPr lang="en-US" dirty="0" smtClean="0"/>
          </a:p>
        </p:txBody>
      </p:sp>
    </p:spTree>
    <p:extLst>
      <p:ext uri="{BB962C8B-B14F-4D97-AF65-F5344CB8AC3E}">
        <p14:creationId xmlns:p14="http://schemas.microsoft.com/office/powerpoint/2010/main" val="158614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Objectives</a:t>
            </a:r>
            <a:endParaRPr lang="pt-BR" dirty="0"/>
          </a:p>
        </p:txBody>
      </p:sp>
      <p:sp>
        <p:nvSpPr>
          <p:cNvPr id="3" name="Espaço Reservado para Conteúdo 2"/>
          <p:cNvSpPr>
            <a:spLocks noGrp="1"/>
          </p:cNvSpPr>
          <p:nvPr>
            <p:ph idx="1"/>
          </p:nvPr>
        </p:nvSpPr>
        <p:spPr>
          <a:xfrm>
            <a:off x="838200" y="1825625"/>
            <a:ext cx="10515600" cy="2012449"/>
          </a:xfrm>
        </p:spPr>
        <p:txBody>
          <a:bodyPr>
            <a:normAutofit fontScale="85000" lnSpcReduction="20000"/>
          </a:bodyPr>
          <a:lstStyle/>
          <a:p>
            <a:endParaRPr lang="en-US" dirty="0" smtClean="0"/>
          </a:p>
          <a:p>
            <a:r>
              <a:rPr lang="en-US" dirty="0" smtClean="0"/>
              <a:t>This work is innovative in this field, as it </a:t>
            </a:r>
            <a:r>
              <a:rPr lang="en-US" b="1" dirty="0" smtClean="0"/>
              <a:t>explores and aggregates constructs that are associated with Consumer-Brand Relationships, as self-image and brand attachment as antecedents of  purchase of luxury brand´s counterfeits .</a:t>
            </a:r>
          </a:p>
          <a:p>
            <a:pPr marL="0" indent="0">
              <a:buNone/>
            </a:pPr>
            <a:endParaRPr lang="en-US" dirty="0"/>
          </a:p>
          <a:p>
            <a:pPr marL="0" indent="0">
              <a:buNone/>
            </a:pPr>
            <a:r>
              <a:rPr lang="en-US" dirty="0" smtClean="0"/>
              <a:t> </a:t>
            </a:r>
            <a:endParaRPr lang="pt-BR" dirty="0"/>
          </a:p>
        </p:txBody>
      </p:sp>
      <p:pic>
        <p:nvPicPr>
          <p:cNvPr id="6150" name="Picture 6" descr="Resultado de imagem para louis vui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8" y="3838074"/>
            <a:ext cx="2868460" cy="278039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bdlive.co.za/incoming/2013/04/02/louis-vuitton-logo-high-res-xxx.jpg/ALTERNATES/crop_400x250/Louis+Vuitton+logo+high+res+XXX.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21" r="14360"/>
          <a:stretch/>
        </p:blipFill>
        <p:spPr bwMode="auto">
          <a:xfrm>
            <a:off x="2768252" y="4259952"/>
            <a:ext cx="2517731" cy="23585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m para counterfeits handbag consu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725" y="4259949"/>
            <a:ext cx="3930862" cy="235851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sultado de imagem para louis vuitton st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473" y="4259951"/>
            <a:ext cx="3557106" cy="235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Conceptual Background	</a:t>
            </a:r>
            <a:endParaRPr lang="pt-BR" dirty="0"/>
          </a:p>
        </p:txBody>
      </p:sp>
      <p:sp>
        <p:nvSpPr>
          <p:cNvPr id="3" name="Espaço Reservado para Conteúdo 2"/>
          <p:cNvSpPr>
            <a:spLocks noGrp="1"/>
          </p:cNvSpPr>
          <p:nvPr>
            <p:ph idx="1"/>
          </p:nvPr>
        </p:nvSpPr>
        <p:spPr/>
        <p:txBody>
          <a:bodyPr/>
          <a:lstStyle/>
          <a:p>
            <a:r>
              <a:rPr lang="en-US" dirty="0"/>
              <a:t>In order to identify the antecedents of counterfeit luxury products’ purchase, a literature review of </a:t>
            </a:r>
            <a:r>
              <a:rPr lang="en-US" b="1" dirty="0"/>
              <a:t>previous studies</a:t>
            </a:r>
            <a:r>
              <a:rPr lang="en-US" dirty="0"/>
              <a:t> was accomplished.  The first empirical study that was used to propose the hypothetical model of this research was accomplished in </a:t>
            </a:r>
            <a:r>
              <a:rPr lang="en-US" b="1" dirty="0"/>
              <a:t>Korea, with 324 respondents by </a:t>
            </a:r>
            <a:r>
              <a:rPr lang="en-US" b="1" dirty="0" err="1"/>
              <a:t>Yoo</a:t>
            </a:r>
            <a:r>
              <a:rPr lang="en-US" b="1" dirty="0"/>
              <a:t> &amp; Lee (2009). </a:t>
            </a:r>
            <a:endParaRPr lang="en-US" b="1" dirty="0" smtClean="0"/>
          </a:p>
          <a:p>
            <a:endParaRPr lang="en-US" dirty="0"/>
          </a:p>
          <a:p>
            <a:r>
              <a:rPr lang="en-US" dirty="0" smtClean="0"/>
              <a:t>The </a:t>
            </a:r>
            <a:r>
              <a:rPr lang="en-US" dirty="0"/>
              <a:t>results revealed that the most relevant impacts on purchasing counterfeits are: </a:t>
            </a:r>
            <a:r>
              <a:rPr lang="en-US" b="1" dirty="0"/>
              <a:t>past purchases of fakes, hedonic benefits, materialism (personality trait) and economic benefits.</a:t>
            </a:r>
            <a:endParaRPr lang="pt-BR" b="1" dirty="0"/>
          </a:p>
        </p:txBody>
      </p:sp>
    </p:spTree>
    <p:extLst>
      <p:ext uri="{BB962C8B-B14F-4D97-AF65-F5344CB8AC3E}">
        <p14:creationId xmlns:p14="http://schemas.microsoft.com/office/powerpoint/2010/main" val="346659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l="33920" t="11838" r="30195" b="2177"/>
          <a:stretch/>
        </p:blipFill>
        <p:spPr>
          <a:xfrm>
            <a:off x="3491345" y="-5754"/>
            <a:ext cx="5084619" cy="6849900"/>
          </a:xfrm>
          <a:prstGeom prst="rect">
            <a:avLst/>
          </a:prstGeom>
        </p:spPr>
      </p:pic>
    </p:spTree>
    <p:extLst>
      <p:ext uri="{BB962C8B-B14F-4D97-AF65-F5344CB8AC3E}">
        <p14:creationId xmlns:p14="http://schemas.microsoft.com/office/powerpoint/2010/main" val="350257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Conceptual Background</a:t>
            </a:r>
            <a:endParaRPr lang="pt-BR" dirty="0"/>
          </a:p>
        </p:txBody>
      </p:sp>
      <p:sp>
        <p:nvSpPr>
          <p:cNvPr id="3" name="Espaço Reservado para Conteúdo 2"/>
          <p:cNvSpPr>
            <a:spLocks noGrp="1"/>
          </p:cNvSpPr>
          <p:nvPr>
            <p:ph idx="1"/>
          </p:nvPr>
        </p:nvSpPr>
        <p:spPr/>
        <p:txBody>
          <a:bodyPr>
            <a:normAutofit lnSpcReduction="10000"/>
          </a:bodyPr>
          <a:lstStyle/>
          <a:p>
            <a:r>
              <a:rPr lang="en-US" dirty="0"/>
              <a:t>Another relevant study about the theme was developed by </a:t>
            </a:r>
            <a:r>
              <a:rPr lang="en-US" b="1" dirty="0"/>
              <a:t>Raza et. al. (2014). </a:t>
            </a:r>
            <a:endParaRPr lang="en-US" b="1" dirty="0" smtClean="0"/>
          </a:p>
          <a:p>
            <a:r>
              <a:rPr lang="en-US" dirty="0" smtClean="0"/>
              <a:t>These </a:t>
            </a:r>
            <a:r>
              <a:rPr lang="en-US" dirty="0"/>
              <a:t>authors explored the relations among </a:t>
            </a:r>
            <a:r>
              <a:rPr lang="en-US" b="1" dirty="0"/>
              <a:t>brand attachment, low prices, attitude towards the counterfeits, brand image and past experiences</a:t>
            </a:r>
            <a:r>
              <a:rPr lang="en-US" dirty="0"/>
              <a:t> with the purchasing intentions of mobile phones. </a:t>
            </a:r>
            <a:endParaRPr lang="en-US" dirty="0" smtClean="0"/>
          </a:p>
          <a:p>
            <a:r>
              <a:rPr lang="en-US" b="1" dirty="0" smtClean="0"/>
              <a:t>Past </a:t>
            </a:r>
            <a:r>
              <a:rPr lang="en-US" b="1" dirty="0"/>
              <a:t>experiences</a:t>
            </a:r>
            <a:r>
              <a:rPr lang="en-US" dirty="0"/>
              <a:t> with counterfeits demonstrated </a:t>
            </a:r>
            <a:r>
              <a:rPr lang="en-US" dirty="0" smtClean="0"/>
              <a:t>a </a:t>
            </a:r>
            <a:r>
              <a:rPr lang="en-US" dirty="0"/>
              <a:t>strong impact on </a:t>
            </a:r>
            <a:r>
              <a:rPr lang="en-US" dirty="0" smtClean="0"/>
              <a:t>purchasing </a:t>
            </a:r>
            <a:r>
              <a:rPr lang="en-US" dirty="0"/>
              <a:t>intentions. </a:t>
            </a:r>
            <a:endParaRPr lang="en-US" dirty="0" smtClean="0"/>
          </a:p>
          <a:p>
            <a:r>
              <a:rPr lang="en-US" dirty="0" smtClean="0"/>
              <a:t>Attitudes </a:t>
            </a:r>
            <a:r>
              <a:rPr lang="en-US" dirty="0"/>
              <a:t>about counterfeits also presented a significant impact, </a:t>
            </a:r>
            <a:r>
              <a:rPr lang="en-US" b="1" dirty="0"/>
              <a:t>but brand attachment and brand image did not present any relevant impacts over the purchasing intention in this market, probably because mobile phones were not considered to be luxury products.</a:t>
            </a:r>
            <a:endParaRPr lang="pt-BR" b="1" dirty="0"/>
          </a:p>
          <a:p>
            <a:endParaRPr lang="pt-BR" dirty="0"/>
          </a:p>
        </p:txBody>
      </p:sp>
    </p:spTree>
    <p:extLst>
      <p:ext uri="{BB962C8B-B14F-4D97-AF65-F5344CB8AC3E}">
        <p14:creationId xmlns:p14="http://schemas.microsoft.com/office/powerpoint/2010/main" val="3500374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1077</Words>
  <Application>Microsoft Office PowerPoint</Application>
  <PresentationFormat>Widescreen</PresentationFormat>
  <Paragraphs>135</Paragraphs>
  <Slides>28</Slides>
  <Notes>0</Notes>
  <HiddenSlides>0</HiddenSlides>
  <MMClips>0</MMClips>
  <ScaleCrop>false</ScaleCrop>
  <HeadingPairs>
    <vt:vector size="8" baseType="variant">
      <vt:variant>
        <vt:lpstr>Fontes usadas</vt:lpstr>
      </vt:variant>
      <vt:variant>
        <vt:i4>3</vt:i4>
      </vt:variant>
      <vt:variant>
        <vt:lpstr>Tema</vt:lpstr>
      </vt:variant>
      <vt:variant>
        <vt:i4>1</vt:i4>
      </vt:variant>
      <vt:variant>
        <vt:lpstr>Servidores OLE inseridos</vt:lpstr>
      </vt:variant>
      <vt:variant>
        <vt:i4>1</vt:i4>
      </vt:variant>
      <vt:variant>
        <vt:lpstr>Títulos de slides</vt:lpstr>
      </vt:variant>
      <vt:variant>
        <vt:i4>28</vt:i4>
      </vt:variant>
    </vt:vector>
  </HeadingPairs>
  <TitlesOfParts>
    <vt:vector size="33" baseType="lpstr">
      <vt:lpstr>Arial</vt:lpstr>
      <vt:lpstr>Calibri</vt:lpstr>
      <vt:lpstr>Calibri Light</vt:lpstr>
      <vt:lpstr>Tema do Office</vt:lpstr>
      <vt:lpstr>Document</vt:lpstr>
      <vt:lpstr>Buy Original or Counterfeit Luxury Products?  The Importance of  Brand Attachment and Self Image</vt:lpstr>
      <vt:lpstr>Fumec Univertisty</vt:lpstr>
      <vt:lpstr>Introduction</vt:lpstr>
      <vt:lpstr>Introduction</vt:lpstr>
      <vt:lpstr>Introduction </vt:lpstr>
      <vt:lpstr>Objectives</vt:lpstr>
      <vt:lpstr>Conceptual Background </vt:lpstr>
      <vt:lpstr>Apresentação do PowerPoint</vt:lpstr>
      <vt:lpstr>Conceptual Background</vt:lpstr>
      <vt:lpstr>Conceptual Background</vt:lpstr>
      <vt:lpstr>Antecedents</vt:lpstr>
      <vt:lpstr>Antecedents</vt:lpstr>
      <vt:lpstr>Antecedents</vt:lpstr>
      <vt:lpstr>Antecedents</vt:lpstr>
      <vt:lpstr>Antecedents</vt:lpstr>
      <vt:lpstr>Methodology </vt:lpstr>
      <vt:lpstr>Apresentação do PowerPoint</vt:lpstr>
      <vt:lpstr>Scales</vt:lpstr>
      <vt:lpstr>Apresentação do PowerPoint</vt:lpstr>
      <vt:lpstr>Results</vt:lpstr>
      <vt:lpstr>Results</vt:lpstr>
      <vt:lpstr>Comparing Emerging and Developed Economies  </vt:lpstr>
      <vt:lpstr>Contributions and Implications </vt:lpstr>
      <vt:lpstr>Thanks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 Original or Counterfeit Luxury Products?  The Importance of  Brand Attachment and Self Image</dc:title>
  <dc:creator>Cid Gonçalves Filho</dc:creator>
  <cp:lastModifiedBy>Cid Gonçalves Filho</cp:lastModifiedBy>
  <cp:revision>38</cp:revision>
  <dcterms:created xsi:type="dcterms:W3CDTF">2015-05-15T18:07:54Z</dcterms:created>
  <dcterms:modified xsi:type="dcterms:W3CDTF">2015-05-22T06:23:46Z</dcterms:modified>
</cp:coreProperties>
</file>